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23"/>
  </p:notesMasterIdLst>
  <p:sldIdLst>
    <p:sldId id="306" r:id="rId2"/>
    <p:sldId id="336" r:id="rId3"/>
    <p:sldId id="327" r:id="rId4"/>
    <p:sldId id="313" r:id="rId5"/>
    <p:sldId id="337" r:id="rId6"/>
    <p:sldId id="314" r:id="rId7"/>
    <p:sldId id="315" r:id="rId8"/>
    <p:sldId id="328" r:id="rId9"/>
    <p:sldId id="330" r:id="rId10"/>
    <p:sldId id="316" r:id="rId11"/>
    <p:sldId id="308" r:id="rId12"/>
    <p:sldId id="326" r:id="rId13"/>
    <p:sldId id="309" r:id="rId14"/>
    <p:sldId id="310" r:id="rId15"/>
    <p:sldId id="321" r:id="rId16"/>
    <p:sldId id="311" r:id="rId17"/>
    <p:sldId id="324" r:id="rId18"/>
    <p:sldId id="331" r:id="rId19"/>
    <p:sldId id="332" r:id="rId20"/>
    <p:sldId id="333" r:id="rId21"/>
    <p:sldId id="334" r:id="rId22"/>
  </p:sldIdLst>
  <p:sldSz cx="9144000" cy="6858000" type="screen4x3"/>
  <p:notesSz cx="6794500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4660"/>
  </p:normalViewPr>
  <p:slideViewPr>
    <p:cSldViewPr>
      <p:cViewPr varScale="1">
        <p:scale>
          <a:sx n="108" d="100"/>
          <a:sy n="108" d="100"/>
        </p:scale>
        <p:origin x="9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va%20tri%20kvartala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va%20tri%20kvartala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va%20tri%20kvartala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va%20tri%20kvartala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va%20tri%20kvartala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va%20tri%20kvartala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va%20tri%20kvartala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4-4640-9722-903663EDB514}"/>
              </c:ext>
            </c:extLst>
          </c:dPt>
          <c:dPt>
            <c:idx val="1"/>
            <c:bubble3D val="0"/>
            <c:spPr>
              <a:solidFill>
                <a:srgbClr val="9AF8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4-4640-9722-903663EDB51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4-4640-9722-903663EDB51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4-4640-9722-903663EDB514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D4-4640-9722-903663EDB51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D4-4640-9722-903663EDB514}"/>
              </c:ext>
            </c:extLst>
          </c:dPt>
          <c:dPt>
            <c:idx val="6"/>
            <c:bubble3D val="0"/>
            <c:spPr>
              <a:solidFill>
                <a:srgbClr val="FF0000">
                  <a:alpha val="73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1D4-4640-9722-903663EDB514}"/>
              </c:ext>
            </c:extLst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1D4-4640-9722-903663EDB514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1D4-4640-9722-903663EDB514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1D4-4640-9722-903663EDB514}"/>
              </c:ext>
            </c:extLst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1D4-4640-9722-903663EDB514}"/>
              </c:ext>
            </c:extLst>
          </c:dPt>
          <c:dLbls>
            <c:dLbl>
              <c:idx val="2"/>
              <c:layout>
                <c:manualLayout>
                  <c:x val="-2.8495697093845772E-2"/>
                  <c:y val="2.3132108486439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D4-4640-9722-903663EDB514}"/>
                </c:ext>
              </c:extLst>
            </c:dLbl>
            <c:dLbl>
              <c:idx val="3"/>
              <c:layout>
                <c:manualLayout>
                  <c:x val="-8.9109988446833821E-2"/>
                  <c:y val="4.83858267716535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4-4640-9722-903663EDB514}"/>
                </c:ext>
              </c:extLst>
            </c:dLbl>
            <c:dLbl>
              <c:idx val="4"/>
              <c:layout>
                <c:manualLayout>
                  <c:x val="-5.7522234802976739E-2"/>
                  <c:y val="4.07006415864683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D4-4640-9722-903663EDB514}"/>
                </c:ext>
              </c:extLst>
            </c:dLbl>
            <c:dLbl>
              <c:idx val="10"/>
              <c:layout>
                <c:manualLayout>
                  <c:x val="0.15911446853995062"/>
                  <c:y val="-1.67257217847769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1D4-4640-9722-903663EDB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kombajni!$A$16:$A$26</c:f>
              <c:strCache>
                <c:ptCount val="11"/>
                <c:pt idx="0">
                  <c:v>New Holland</c:v>
                </c:pt>
                <c:pt idx="1">
                  <c:v>Claas</c:v>
                </c:pt>
                <c:pt idx="2">
                  <c:v>John Deere</c:v>
                </c:pt>
                <c:pt idx="3">
                  <c:v>Deutz Fahr</c:v>
                </c:pt>
                <c:pt idx="4">
                  <c:v>Case ih</c:v>
                </c:pt>
                <c:pt idx="5">
                  <c:v>Fendt</c:v>
                </c:pt>
                <c:pt idx="6">
                  <c:v>Massey Fergson</c:v>
                </c:pt>
                <c:pt idx="7">
                  <c:v>GOMSELMASH</c:v>
                </c:pt>
                <c:pt idx="8">
                  <c:v>Rostelmash</c:v>
                </c:pt>
                <c:pt idx="9">
                  <c:v>WINTERSTEIGER</c:v>
                </c:pt>
                <c:pt idx="10">
                  <c:v>Palesse</c:v>
                </c:pt>
              </c:strCache>
            </c:strRef>
          </c:cat>
          <c:val>
            <c:numRef>
              <c:f>kombajni!$B$16:$B$26</c:f>
              <c:numCache>
                <c:formatCode>General</c:formatCode>
                <c:ptCount val="11"/>
                <c:pt idx="0">
                  <c:v>16</c:v>
                </c:pt>
                <c:pt idx="1">
                  <c:v>32</c:v>
                </c:pt>
                <c:pt idx="2">
                  <c:v>8</c:v>
                </c:pt>
                <c:pt idx="3">
                  <c:v>4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1D4-4640-9722-903663EDB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kombajni!$A$40</c:f>
              <c:strCache>
                <c:ptCount val="1"/>
                <c:pt idx="0">
                  <c:v>NOVI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kombajni!$B$39:$J$39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</c:strCache>
            </c:strRef>
          </c:cat>
          <c:val>
            <c:numRef>
              <c:f>kombajni!$B$40:$J$40</c:f>
              <c:numCache>
                <c:formatCode>General</c:formatCode>
                <c:ptCount val="9"/>
                <c:pt idx="0">
                  <c:v>50</c:v>
                </c:pt>
                <c:pt idx="1">
                  <c:v>96</c:v>
                </c:pt>
                <c:pt idx="2">
                  <c:v>112</c:v>
                </c:pt>
                <c:pt idx="3">
                  <c:v>92</c:v>
                </c:pt>
                <c:pt idx="4">
                  <c:v>90</c:v>
                </c:pt>
                <c:pt idx="5">
                  <c:v>70</c:v>
                </c:pt>
                <c:pt idx="6">
                  <c:v>63</c:v>
                </c:pt>
                <c:pt idx="7">
                  <c:v>76</c:v>
                </c:pt>
                <c:pt idx="8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8D-4819-A694-50179D42A8F0}"/>
            </c:ext>
          </c:extLst>
        </c:ser>
        <c:ser>
          <c:idx val="1"/>
          <c:order val="1"/>
          <c:tx>
            <c:strRef>
              <c:f>kombajni!$A$41</c:f>
              <c:strCache>
                <c:ptCount val="1"/>
                <c:pt idx="0">
                  <c:v>POLOVNI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kombajni!$B$39:$J$39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</c:strCache>
            </c:strRef>
          </c:cat>
          <c:val>
            <c:numRef>
              <c:f>kombajni!$B$41:$J$41</c:f>
              <c:numCache>
                <c:formatCode>General</c:formatCode>
                <c:ptCount val="9"/>
                <c:pt idx="0">
                  <c:v>413</c:v>
                </c:pt>
                <c:pt idx="1">
                  <c:v>611</c:v>
                </c:pt>
                <c:pt idx="2">
                  <c:v>692</c:v>
                </c:pt>
                <c:pt idx="3">
                  <c:v>847</c:v>
                </c:pt>
                <c:pt idx="4">
                  <c:v>612</c:v>
                </c:pt>
                <c:pt idx="5">
                  <c:v>456</c:v>
                </c:pt>
                <c:pt idx="6">
                  <c:v>438</c:v>
                </c:pt>
                <c:pt idx="7">
                  <c:v>377</c:v>
                </c:pt>
                <c:pt idx="8">
                  <c:v>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8D-4819-A694-50179D42A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9064728"/>
        <c:axId val="569043560"/>
      </c:lineChart>
      <c:catAx>
        <c:axId val="56906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69043560"/>
        <c:crosses val="autoZero"/>
        <c:auto val="1"/>
        <c:lblAlgn val="ctr"/>
        <c:lblOffset val="100"/>
        <c:noMultiLvlLbl val="0"/>
      </c:catAx>
      <c:valAx>
        <c:axId val="56904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6906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68-417E-A282-4603E25D4F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68-417E-A282-4603E25D4F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68-417E-A282-4603E25D4F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68-417E-A282-4603E25D4F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68-417E-A282-4603E25D4F4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68-417E-A282-4603E25D4F4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168-417E-A282-4603E25D4F4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168-417E-A282-4603E25D4F4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168-417E-A282-4603E25D4F4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168-417E-A282-4603E25D4F4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168-417E-A282-4603E25D4F4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168-417E-A282-4603E25D4F4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168-417E-A282-4603E25D4F4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168-417E-A282-4603E25D4F4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168-417E-A282-4603E25D4F4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168-417E-A282-4603E25D4F4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168-417E-A282-4603E25D4F4E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D168-417E-A282-4603E25D4F4E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D168-417E-A282-4603E25D4F4E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D168-417E-A282-4603E25D4F4E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D168-417E-A282-4603E25D4F4E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D168-417E-A282-4603E25D4F4E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D168-417E-A282-4603E25D4F4E}"/>
              </c:ext>
            </c:extLst>
          </c:dPt>
          <c:dLbls>
            <c:dLbl>
              <c:idx val="8"/>
              <c:layout>
                <c:manualLayout>
                  <c:x val="7.8880686789151361E-2"/>
                  <c:y val="7.685549722951212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168-417E-A282-4603E25D4F4E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D168-417E-A282-4603E25D4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Sheet2!$A$2:$W$2</c:f>
              <c:strCache>
                <c:ptCount val="23"/>
                <c:pt idx="0">
                  <c:v>Traktori</c:v>
                </c:pt>
                <c:pt idx="1">
                  <c:v>Antonio Carraro</c:v>
                </c:pt>
                <c:pt idx="2">
                  <c:v>Armatrac</c:v>
                </c:pt>
                <c:pt idx="3">
                  <c:v>Belarus</c:v>
                </c:pt>
                <c:pt idx="4">
                  <c:v>Case ih</c:v>
                </c:pt>
                <c:pt idx="5">
                  <c:v>Claas</c:v>
                </c:pt>
                <c:pt idx="6">
                  <c:v>Deutz Fahr</c:v>
                </c:pt>
                <c:pt idx="7">
                  <c:v>Tumosan</c:v>
                </c:pt>
                <c:pt idx="8">
                  <c:v>Fendt</c:v>
                </c:pt>
                <c:pt idx="9">
                  <c:v>John Deere</c:v>
                </c:pt>
                <c:pt idx="10">
                  <c:v>Kubota</c:v>
                </c:pt>
                <c:pt idx="11">
                  <c:v>Landini</c:v>
                </c:pt>
                <c:pt idx="12">
                  <c:v>Mahindra</c:v>
                </c:pt>
                <c:pt idx="13">
                  <c:v>Massey Ferguson</c:v>
                </c:pt>
                <c:pt idx="14">
                  <c:v>New Holland</c:v>
                </c:pt>
                <c:pt idx="15">
                  <c:v>Same</c:v>
                </c:pt>
                <c:pt idx="16">
                  <c:v>Steyr</c:v>
                </c:pt>
                <c:pt idx="17">
                  <c:v>Tafe</c:v>
                </c:pt>
                <c:pt idx="18">
                  <c:v>Valtra</c:v>
                </c:pt>
                <c:pt idx="19">
                  <c:v>YTO</c:v>
                </c:pt>
                <c:pt idx="20">
                  <c:v>Zetor</c:v>
                </c:pt>
                <c:pt idx="21">
                  <c:v>Basak</c:v>
                </c:pt>
                <c:pt idx="22">
                  <c:v>Ostali proizvodjači</c:v>
                </c:pt>
              </c:strCache>
            </c:strRef>
          </c:cat>
          <c:val>
            <c:numRef>
              <c:f>Sheet2!$A$3:$W$3</c:f>
              <c:numCache>
                <c:formatCode>General</c:formatCode>
                <c:ptCount val="23"/>
                <c:pt idx="1">
                  <c:v>22</c:v>
                </c:pt>
                <c:pt idx="2">
                  <c:v>55</c:v>
                </c:pt>
                <c:pt idx="3">
                  <c:v>168</c:v>
                </c:pt>
                <c:pt idx="4">
                  <c:v>54</c:v>
                </c:pt>
                <c:pt idx="5">
                  <c:v>37</c:v>
                </c:pt>
                <c:pt idx="6">
                  <c:v>39</c:v>
                </c:pt>
                <c:pt idx="7">
                  <c:v>6</c:v>
                </c:pt>
                <c:pt idx="8">
                  <c:v>5</c:v>
                </c:pt>
                <c:pt idx="9">
                  <c:v>79</c:v>
                </c:pt>
                <c:pt idx="10">
                  <c:v>34</c:v>
                </c:pt>
                <c:pt idx="11">
                  <c:v>23</c:v>
                </c:pt>
                <c:pt idx="12">
                  <c:v>33</c:v>
                </c:pt>
                <c:pt idx="13">
                  <c:v>1</c:v>
                </c:pt>
                <c:pt idx="14">
                  <c:v>72</c:v>
                </c:pt>
                <c:pt idx="15">
                  <c:v>5</c:v>
                </c:pt>
                <c:pt idx="16">
                  <c:v>42</c:v>
                </c:pt>
                <c:pt idx="17">
                  <c:v>87</c:v>
                </c:pt>
                <c:pt idx="18">
                  <c:v>4</c:v>
                </c:pt>
                <c:pt idx="19">
                  <c:v>73</c:v>
                </c:pt>
                <c:pt idx="20">
                  <c:v>10</c:v>
                </c:pt>
                <c:pt idx="21">
                  <c:v>22</c:v>
                </c:pt>
                <c:pt idx="22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D168-417E-A282-4603E25D4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73-4A39-BBC9-4FB7F521C7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73-4A39-BBC9-4FB7F521C7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73-4A39-BBC9-4FB7F521C7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73-4A39-BBC9-4FB7F521C7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73-4A39-BBC9-4FB7F521C7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A73-4A39-BBC9-4FB7F521C73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A73-4A39-BBC9-4FB7F521C73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A73-4A39-BBC9-4FB7F521C73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A73-4A39-BBC9-4FB7F521C73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A73-4A39-BBC9-4FB7F521C73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A73-4A39-BBC9-4FB7F521C73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A73-4A39-BBC9-4FB7F521C73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A73-4A39-BBC9-4FB7F521C73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A73-4A39-BBC9-4FB7F521C73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A73-4A39-BBC9-4FB7F521C73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A73-4A39-BBC9-4FB7F521C73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A73-4A39-BBC9-4FB7F521C73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A73-4A39-BBC9-4FB7F521C73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A73-4A39-BBC9-4FB7F521C73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A73-4A39-BBC9-4FB7F521C73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2A73-4A39-BBC9-4FB7F521C73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2A73-4A39-BBC9-4FB7F521C73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2A73-4A39-BBC9-4FB7F521C73E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2A73-4A39-BBC9-4FB7F521C73E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2A73-4A39-BBC9-4FB7F521C73E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2A73-4A39-BBC9-4FB7F521C7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'traktori zapadni'!$B$1:$Q$1</c:f>
              <c:strCache>
                <c:ptCount val="16"/>
                <c:pt idx="0">
                  <c:v>Antonio Carraro</c:v>
                </c:pt>
                <c:pt idx="1">
                  <c:v>Case ih</c:v>
                </c:pt>
                <c:pt idx="2">
                  <c:v>Claas</c:v>
                </c:pt>
                <c:pt idx="3">
                  <c:v>Deutz Fahr</c:v>
                </c:pt>
                <c:pt idx="4">
                  <c:v>Fendt</c:v>
                </c:pt>
                <c:pt idx="5">
                  <c:v>Goldoni</c:v>
                </c:pt>
                <c:pt idx="6">
                  <c:v>John Deere</c:v>
                </c:pt>
                <c:pt idx="7">
                  <c:v>Kubota</c:v>
                </c:pt>
                <c:pt idx="8">
                  <c:v>Landini</c:v>
                </c:pt>
                <c:pt idx="9">
                  <c:v>Massey Ferguson</c:v>
                </c:pt>
                <c:pt idx="10">
                  <c:v>McCormick</c:v>
                </c:pt>
                <c:pt idx="11">
                  <c:v>New Holland</c:v>
                </c:pt>
                <c:pt idx="12">
                  <c:v>Same</c:v>
                </c:pt>
                <c:pt idx="13">
                  <c:v>Steyr</c:v>
                </c:pt>
                <c:pt idx="14">
                  <c:v>Valtra</c:v>
                </c:pt>
                <c:pt idx="15">
                  <c:v>Zetor</c:v>
                </c:pt>
              </c:strCache>
            </c:strRef>
          </c:cat>
          <c:val>
            <c:numRef>
              <c:f>'traktori zapadni'!$B$2:$Q$2</c:f>
              <c:numCache>
                <c:formatCode>General</c:formatCode>
                <c:ptCount val="16"/>
                <c:pt idx="0">
                  <c:v>22</c:v>
                </c:pt>
                <c:pt idx="1">
                  <c:v>54</c:v>
                </c:pt>
                <c:pt idx="2">
                  <c:v>37</c:v>
                </c:pt>
                <c:pt idx="3">
                  <c:v>39</c:v>
                </c:pt>
                <c:pt idx="4">
                  <c:v>5</c:v>
                </c:pt>
                <c:pt idx="5">
                  <c:v>21</c:v>
                </c:pt>
                <c:pt idx="6">
                  <c:v>79</c:v>
                </c:pt>
                <c:pt idx="7">
                  <c:v>34</c:v>
                </c:pt>
                <c:pt idx="8">
                  <c:v>23</c:v>
                </c:pt>
                <c:pt idx="9">
                  <c:v>1</c:v>
                </c:pt>
                <c:pt idx="10">
                  <c:v>24</c:v>
                </c:pt>
                <c:pt idx="11">
                  <c:v>72</c:v>
                </c:pt>
                <c:pt idx="12">
                  <c:v>5</c:v>
                </c:pt>
                <c:pt idx="13">
                  <c:v>42</c:v>
                </c:pt>
                <c:pt idx="14">
                  <c:v>4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2A73-4A39-BBC9-4FB7F521C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Sheet3!$B$9</c:f>
              <c:strCache>
                <c:ptCount val="1"/>
                <c:pt idx="0">
                  <c:v>Novi &gt;18 kW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Sheet3!$C$8:$K$8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</c:strCache>
            </c:strRef>
          </c:cat>
          <c:val>
            <c:numRef>
              <c:f>Sheet3!$C$9:$K$9</c:f>
              <c:numCache>
                <c:formatCode>General</c:formatCode>
                <c:ptCount val="9"/>
                <c:pt idx="0">
                  <c:v>1409</c:v>
                </c:pt>
                <c:pt idx="1">
                  <c:v>1664</c:v>
                </c:pt>
                <c:pt idx="2">
                  <c:v>1334</c:v>
                </c:pt>
                <c:pt idx="3">
                  <c:v>1163</c:v>
                </c:pt>
                <c:pt idx="4">
                  <c:v>1450</c:v>
                </c:pt>
                <c:pt idx="5">
                  <c:v>1254</c:v>
                </c:pt>
                <c:pt idx="6">
                  <c:v>1513</c:v>
                </c:pt>
                <c:pt idx="7">
                  <c:v>2402</c:v>
                </c:pt>
                <c:pt idx="8">
                  <c:v>1505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70-4699-BBDF-9417C965FCA4}"/>
            </c:ext>
          </c:extLst>
        </c:ser>
        <c:ser>
          <c:idx val="1"/>
          <c:order val="1"/>
          <c:tx>
            <c:strRef>
              <c:f>Sheet3!$B$10</c:f>
              <c:strCache>
                <c:ptCount val="1"/>
                <c:pt idx="0">
                  <c:v>Polovni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Sheet3!$C$8:$K$8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</c:strCache>
            </c:strRef>
          </c:cat>
          <c:val>
            <c:numRef>
              <c:f>Sheet3!$C$10:$K$10</c:f>
              <c:numCache>
                <c:formatCode>General</c:formatCode>
                <c:ptCount val="9"/>
                <c:pt idx="0">
                  <c:v>538</c:v>
                </c:pt>
                <c:pt idx="1">
                  <c:v>888</c:v>
                </c:pt>
                <c:pt idx="2">
                  <c:v>1247</c:v>
                </c:pt>
                <c:pt idx="3">
                  <c:v>1215</c:v>
                </c:pt>
                <c:pt idx="4">
                  <c:v>1131</c:v>
                </c:pt>
                <c:pt idx="5">
                  <c:v>1208</c:v>
                </c:pt>
                <c:pt idx="6">
                  <c:v>1412</c:v>
                </c:pt>
                <c:pt idx="7">
                  <c:v>1290</c:v>
                </c:pt>
                <c:pt idx="8">
                  <c:v>1302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70-4699-BBDF-9417C965F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315096"/>
        <c:axId val="497313920"/>
      </c:lineChart>
      <c:catAx>
        <c:axId val="49731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97313920"/>
        <c:crosses val="autoZero"/>
        <c:auto val="1"/>
        <c:lblAlgn val="ctr"/>
        <c:lblOffset val="100"/>
        <c:noMultiLvlLbl val="0"/>
      </c:catAx>
      <c:valAx>
        <c:axId val="49731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9731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09-4E83-8826-1ABABE9057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09-4E83-8826-1ABABE9057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09-4E83-8826-1ABABE9057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09-4E83-8826-1ABABE90573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609-4E83-8826-1ABABE90573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609-4E83-8826-1ABABE90573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609-4E83-8826-1ABABE90573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609-4E83-8826-1ABABE90573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609-4E83-8826-1ABABE90573A}"/>
              </c:ext>
            </c:extLst>
          </c:dPt>
          <c:dLbls>
            <c:dLbl>
              <c:idx val="2"/>
              <c:layout>
                <c:manualLayout>
                  <c:x val="-2.5216754155730534E-2"/>
                  <c:y val="9.62670766090758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09-4E83-8826-1ABABE90573A}"/>
                </c:ext>
              </c:extLst>
            </c:dLbl>
            <c:dLbl>
              <c:idx val="6"/>
              <c:layout>
                <c:manualLayout>
                  <c:x val="5.5773840769903764E-2"/>
                  <c:y val="-1.69904789837553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609-4E83-8826-1ABABE9057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'traktori zapadni'!$B$43:$J$43</c:f>
              <c:strCache>
                <c:ptCount val="9"/>
                <c:pt idx="0">
                  <c:v>Telehendleri</c:v>
                </c:pt>
                <c:pt idx="1">
                  <c:v>CLAAS</c:v>
                </c:pt>
                <c:pt idx="2">
                  <c:v>CAT</c:v>
                </c:pt>
                <c:pt idx="3">
                  <c:v>MANITOU</c:v>
                </c:pt>
                <c:pt idx="4">
                  <c:v>BOBCAT</c:v>
                </c:pt>
                <c:pt idx="5">
                  <c:v>JCB</c:v>
                </c:pt>
                <c:pt idx="6">
                  <c:v>CASE IH</c:v>
                </c:pt>
                <c:pt idx="7">
                  <c:v>MERLO</c:v>
                </c:pt>
                <c:pt idx="8">
                  <c:v>JLG</c:v>
                </c:pt>
              </c:strCache>
            </c:strRef>
          </c:cat>
          <c:val>
            <c:numRef>
              <c:f>'traktori zapadni'!$B$44:$J$44</c:f>
              <c:numCache>
                <c:formatCode>General</c:formatCode>
                <c:ptCount val="9"/>
                <c:pt idx="1">
                  <c:v>5</c:v>
                </c:pt>
                <c:pt idx="2">
                  <c:v>2</c:v>
                </c:pt>
                <c:pt idx="3">
                  <c:v>21</c:v>
                </c:pt>
                <c:pt idx="4">
                  <c:v>10</c:v>
                </c:pt>
                <c:pt idx="5">
                  <c:v>14</c:v>
                </c:pt>
                <c:pt idx="6">
                  <c:v>2</c:v>
                </c:pt>
                <c:pt idx="7">
                  <c:v>15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609-4E83-8826-1ABABE905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Sheet3!$B$36</c:f>
              <c:strCache>
                <c:ptCount val="1"/>
                <c:pt idx="0">
                  <c:v>Novi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Sheet3!$C$35:$K$35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</c:strCache>
            </c:strRef>
          </c:cat>
          <c:val>
            <c:numRef>
              <c:f>Sheet3!$C$36:$K$36</c:f>
              <c:numCache>
                <c:formatCode>General</c:formatCode>
                <c:ptCount val="9"/>
                <c:pt idx="0">
                  <c:v>31</c:v>
                </c:pt>
                <c:pt idx="1">
                  <c:v>44</c:v>
                </c:pt>
                <c:pt idx="2">
                  <c:v>41</c:v>
                </c:pt>
                <c:pt idx="3">
                  <c:v>38</c:v>
                </c:pt>
                <c:pt idx="4">
                  <c:v>45</c:v>
                </c:pt>
                <c:pt idx="5">
                  <c:v>55</c:v>
                </c:pt>
                <c:pt idx="6">
                  <c:v>47</c:v>
                </c:pt>
                <c:pt idx="7">
                  <c:v>55</c:v>
                </c:pt>
                <c:pt idx="8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F-4B5B-A017-E434729C1758}"/>
            </c:ext>
          </c:extLst>
        </c:ser>
        <c:ser>
          <c:idx val="1"/>
          <c:order val="1"/>
          <c:tx>
            <c:strRef>
              <c:f>Sheet3!$B$37</c:f>
              <c:strCache>
                <c:ptCount val="1"/>
                <c:pt idx="0">
                  <c:v>Polovni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Sheet3!$C$35:$K$35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</c:strCache>
            </c:strRef>
          </c:cat>
          <c:val>
            <c:numRef>
              <c:f>Sheet3!$C$37:$K$37</c:f>
              <c:numCache>
                <c:formatCode>General</c:formatCode>
                <c:ptCount val="9"/>
                <c:pt idx="0">
                  <c:v>23</c:v>
                </c:pt>
                <c:pt idx="1">
                  <c:v>46</c:v>
                </c:pt>
                <c:pt idx="2">
                  <c:v>62</c:v>
                </c:pt>
                <c:pt idx="3">
                  <c:v>65</c:v>
                </c:pt>
                <c:pt idx="4">
                  <c:v>54</c:v>
                </c:pt>
                <c:pt idx="5">
                  <c:v>59</c:v>
                </c:pt>
                <c:pt idx="6">
                  <c:v>75</c:v>
                </c:pt>
                <c:pt idx="7">
                  <c:v>87</c:v>
                </c:pt>
                <c:pt idx="8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7F-4B5B-A017-E434729C1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316272"/>
        <c:axId val="497315880"/>
      </c:lineChart>
      <c:catAx>
        <c:axId val="49731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97315880"/>
        <c:crosses val="autoZero"/>
        <c:auto val="1"/>
        <c:lblAlgn val="ctr"/>
        <c:lblOffset val="100"/>
        <c:noMultiLvlLbl val="0"/>
      </c:catAx>
      <c:valAx>
        <c:axId val="49731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9731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90969-C8AE-4C65-8E05-A1194CC818DA}" type="datetimeFigureOut">
              <a:rPr lang="sr-Latn-RS" smtClean="0"/>
              <a:pPr/>
              <a:t>07.12.2018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974"/>
            <a:ext cx="543560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4283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362238"/>
            <a:ext cx="2944283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C896F-FF79-443E-9F62-C8EC25B1B97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761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9755DB2-9050-49DB-9382-C6A42EDAEB33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849428" y="9362851"/>
            <a:ext cx="2943494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3108A75-81FA-4F73-9AFD-A2FDBB127398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57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5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6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00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8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8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0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B3CD580-604E-44F8-84E3-C22889516654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7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580-604E-44F8-84E3-C22889516654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0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3CD580-604E-44F8-84E3-C22889516654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B354DC-B938-498E-AF23-ABB7E683C7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77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A6EB-995E-426B-8623-5E90BFD414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3608" y="2924944"/>
            <a:ext cx="7193396" cy="453650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r-Latn-RS" sz="2400" b="1" dirty="0">
                <a:solidFill>
                  <a:schemeClr val="tx1"/>
                </a:solidFill>
                <a:latin typeface="+mn-lt"/>
              </a:rPr>
              <a:t>XXV Naučni skup</a:t>
            </a:r>
            <a:br>
              <a:rPr lang="sr-Latn-RS" sz="2400" b="1" dirty="0">
                <a:solidFill>
                  <a:schemeClr val="tx1"/>
                </a:solidFill>
                <a:latin typeface="+mn-lt"/>
              </a:rPr>
            </a:br>
            <a:r>
              <a:rPr lang="sr-Latn-RS" sz="2400" b="1" dirty="0">
                <a:solidFill>
                  <a:schemeClr val="tx1"/>
                </a:solidFill>
                <a:latin typeface="+mn-lt"/>
              </a:rPr>
              <a:t>PRAVCI RAZVOJA TRAKTORA I</a:t>
            </a:r>
            <a:br>
              <a:rPr lang="sr-Latn-RS" sz="2400" b="1" dirty="0">
                <a:solidFill>
                  <a:schemeClr val="tx1"/>
                </a:solidFill>
                <a:latin typeface="+mn-lt"/>
              </a:rPr>
            </a:br>
            <a:r>
              <a:rPr lang="sr-Latn-RS" sz="2400" b="1" dirty="0">
                <a:solidFill>
                  <a:schemeClr val="tx1"/>
                </a:solidFill>
                <a:latin typeface="+mn-lt"/>
              </a:rPr>
              <a:t>OBNOVLJIVIH IZVORA ENERGIJE</a:t>
            </a:r>
            <a:br>
              <a:rPr lang="sr-Latn-RS" sz="2400" b="1" dirty="0">
                <a:solidFill>
                  <a:schemeClr val="tx1"/>
                </a:solidFill>
                <a:latin typeface="+mn-lt"/>
              </a:rPr>
            </a:br>
            <a:br>
              <a:rPr lang="sr-Latn-RS" sz="2400" b="1" dirty="0">
                <a:solidFill>
                  <a:schemeClr val="tx1"/>
                </a:solidFill>
                <a:latin typeface="+mn-lt"/>
              </a:rPr>
            </a:br>
            <a:r>
              <a:rPr lang="sr-Latn-RS" sz="2400" b="1" dirty="0">
                <a:solidFill>
                  <a:schemeClr val="tx1"/>
                </a:solidFill>
                <a:latin typeface="+mn-lt"/>
              </a:rPr>
              <a:t>STANJE NA TRŽIŠTU POLJOPRIVREDNE MEHANIZACIJE U SRBIJI 2018. GODINE</a:t>
            </a:r>
            <a:br>
              <a:rPr lang="sr-Latn-RS" sz="2400" b="1" dirty="0">
                <a:solidFill>
                  <a:schemeClr val="tx1"/>
                </a:solidFill>
                <a:latin typeface="+mn-lt"/>
              </a:rPr>
            </a:br>
            <a:br>
              <a:rPr lang="sr-Latn-RS" sz="2400" b="1" dirty="0">
                <a:solidFill>
                  <a:schemeClr val="tx1"/>
                </a:solidFill>
                <a:latin typeface="+mn-lt"/>
              </a:rPr>
            </a:br>
            <a:r>
              <a:rPr lang="sr-Latn-RS" sz="2000" b="1" dirty="0">
                <a:solidFill>
                  <a:schemeClr val="tx1"/>
                </a:solidFill>
                <a:latin typeface="+mn-lt"/>
              </a:rPr>
              <a:t>Poslovno udruženje uvoznika poljoprivrednih mašina</a:t>
            </a:r>
            <a:br>
              <a:rPr lang="sr-Latn-RS" sz="2000" b="1" dirty="0">
                <a:solidFill>
                  <a:schemeClr val="tx1"/>
                </a:solidFill>
                <a:latin typeface="+mn-lt"/>
              </a:rPr>
            </a:br>
            <a:r>
              <a:rPr lang="sr-Latn-RS" sz="2000" b="1" dirty="0">
                <a:solidFill>
                  <a:schemeClr val="tx1"/>
                </a:solidFill>
                <a:latin typeface="+mn-lt"/>
              </a:rPr>
              <a:t>mr Đorđe Mišković, predsednik skupštine</a:t>
            </a:r>
            <a:br>
              <a:rPr lang="sr-Latn-RS" sz="2000" b="1" dirty="0">
                <a:solidFill>
                  <a:schemeClr val="tx1"/>
                </a:solidFill>
                <a:latin typeface="+mn-lt"/>
              </a:rPr>
            </a:br>
            <a:br>
              <a:rPr lang="sr-Latn-RS" sz="2000" b="1" dirty="0">
                <a:solidFill>
                  <a:schemeClr val="tx1"/>
                </a:solidFill>
              </a:rPr>
            </a:br>
            <a:br>
              <a:rPr lang="sr-Latn-RS" sz="2000" b="1" dirty="0"/>
            </a:br>
            <a:br>
              <a:rPr lang="sr-Latn-RS" sz="2000" b="1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572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44C189F-CC10-4A9C-81DE-EFF31A29A6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3975" y="0"/>
            <a:ext cx="9251950" cy="7118350"/>
            <a:chOff x="0" y="164"/>
            <a:chExt cx="5828" cy="4320"/>
          </a:xfrm>
        </p:grpSpPr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29B7BAA6-BAF5-482B-827C-435D31B19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4"/>
              <a:ext cx="5828" cy="43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B165AD11-6824-41CC-8233-8F8704A26A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64"/>
              <a:ext cx="5828" cy="43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309745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7D1D-4FFF-4E68-AB4E-A7D10528B7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>
                <a:latin typeface="+mn-lt"/>
              </a:rPr>
              <a:t>Uvoz novih žitnih kombajna – 83 komada </a:t>
            </a:r>
            <a:br>
              <a:rPr lang="sr-Latn-RS" dirty="0"/>
            </a:br>
            <a:r>
              <a:rPr lang="sr-Latn-RS" sz="2200" dirty="0">
                <a:latin typeface="+mn-lt"/>
              </a:rPr>
              <a:t>(u periodu 01.01. - 30.09.2018.)</a:t>
            </a:r>
            <a:endParaRPr lang="en-GB" sz="2200" dirty="0"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E2CF117-6C98-4D1B-9EB2-889947CF4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660965"/>
              </p:ext>
            </p:extLst>
          </p:nvPr>
        </p:nvGraphicFramePr>
        <p:xfrm>
          <a:off x="0" y="1418963"/>
          <a:ext cx="9144000" cy="402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D31856-2EB8-40FA-A29C-450813FAE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562929"/>
              </p:ext>
            </p:extLst>
          </p:nvPr>
        </p:nvGraphicFramePr>
        <p:xfrm>
          <a:off x="0" y="5720882"/>
          <a:ext cx="9144000" cy="349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576">
                  <a:extLst>
                    <a:ext uri="{9D8B030D-6E8A-4147-A177-3AD203B41FA5}">
                      <a16:colId xmlns:a16="http://schemas.microsoft.com/office/drawing/2014/main" val="300185355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0947398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563030244"/>
                    </a:ext>
                  </a:extLst>
                </a:gridCol>
                <a:gridCol w="882597">
                  <a:extLst>
                    <a:ext uri="{9D8B030D-6E8A-4147-A177-3AD203B41FA5}">
                      <a16:colId xmlns:a16="http://schemas.microsoft.com/office/drawing/2014/main" val="408667016"/>
                    </a:ext>
                  </a:extLst>
                </a:gridCol>
                <a:gridCol w="720841">
                  <a:extLst>
                    <a:ext uri="{9D8B030D-6E8A-4147-A177-3AD203B41FA5}">
                      <a16:colId xmlns:a16="http://schemas.microsoft.com/office/drawing/2014/main" val="1463582526"/>
                    </a:ext>
                  </a:extLst>
                </a:gridCol>
                <a:gridCol w="640747">
                  <a:extLst>
                    <a:ext uri="{9D8B030D-6E8A-4147-A177-3AD203B41FA5}">
                      <a16:colId xmlns:a16="http://schemas.microsoft.com/office/drawing/2014/main" val="972818948"/>
                    </a:ext>
                  </a:extLst>
                </a:gridCol>
                <a:gridCol w="640747">
                  <a:extLst>
                    <a:ext uri="{9D8B030D-6E8A-4147-A177-3AD203B41FA5}">
                      <a16:colId xmlns:a16="http://schemas.microsoft.com/office/drawing/2014/main" val="3203865250"/>
                    </a:ext>
                  </a:extLst>
                </a:gridCol>
                <a:gridCol w="1054564">
                  <a:extLst>
                    <a:ext uri="{9D8B030D-6E8A-4147-A177-3AD203B41FA5}">
                      <a16:colId xmlns:a16="http://schemas.microsoft.com/office/drawing/2014/main" val="2623452063"/>
                    </a:ext>
                  </a:extLst>
                </a:gridCol>
                <a:gridCol w="814283">
                  <a:extLst>
                    <a:ext uri="{9D8B030D-6E8A-4147-A177-3AD203B41FA5}">
                      <a16:colId xmlns:a16="http://schemas.microsoft.com/office/drawing/2014/main" val="499890399"/>
                    </a:ext>
                  </a:extLst>
                </a:gridCol>
                <a:gridCol w="734190">
                  <a:extLst>
                    <a:ext uri="{9D8B030D-6E8A-4147-A177-3AD203B41FA5}">
                      <a16:colId xmlns:a16="http://schemas.microsoft.com/office/drawing/2014/main" val="1008110097"/>
                    </a:ext>
                  </a:extLst>
                </a:gridCol>
                <a:gridCol w="854330">
                  <a:extLst>
                    <a:ext uri="{9D8B030D-6E8A-4147-A177-3AD203B41FA5}">
                      <a16:colId xmlns:a16="http://schemas.microsoft.com/office/drawing/2014/main" val="1568121730"/>
                    </a:ext>
                  </a:extLst>
                </a:gridCol>
                <a:gridCol w="533957">
                  <a:extLst>
                    <a:ext uri="{9D8B030D-6E8A-4147-A177-3AD203B41FA5}">
                      <a16:colId xmlns:a16="http://schemas.microsoft.com/office/drawing/2014/main" val="546474541"/>
                    </a:ext>
                  </a:extLst>
                </a:gridCol>
              </a:tblGrid>
              <a:tr h="15858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Kombajni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New Holland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Claas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John Deere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Deutz Fahr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Case ih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Fendt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Massey </a:t>
                      </a:r>
                      <a:r>
                        <a:rPr lang="en-GB" sz="1100" u="none" strike="noStrike" dirty="0" err="1">
                          <a:effectLst/>
                        </a:rPr>
                        <a:t>Ferg</a:t>
                      </a:r>
                      <a:r>
                        <a:rPr lang="sr-Latn-RS" sz="1100" u="none" strike="noStrike" dirty="0">
                          <a:effectLst/>
                        </a:rPr>
                        <a:t>u</a:t>
                      </a:r>
                      <a:r>
                        <a:rPr lang="en-GB" sz="1100" u="none" strike="noStrike" dirty="0">
                          <a:effectLst/>
                        </a:rPr>
                        <a:t>son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Gomselmash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Rostelmash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Wintersteiger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Palesse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extLst>
                  <a:ext uri="{0D108BD9-81ED-4DB2-BD59-A6C34878D82A}">
                    <a16:rowId xmlns:a16="http://schemas.microsoft.com/office/drawing/2014/main" val="1116121938"/>
                  </a:ext>
                </a:extLst>
              </a:tr>
              <a:tr h="15858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32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extLst>
                  <a:ext uri="{0D108BD9-81ED-4DB2-BD59-A6C34878D82A}">
                    <a16:rowId xmlns:a16="http://schemas.microsoft.com/office/drawing/2014/main" val="1382927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71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03E2-0D0F-4E01-87FA-63044499FB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1560" y="91641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>
                <a:latin typeface="+mn-lt"/>
              </a:rPr>
              <a:t>Uvoz novih i polovnih žitnih kombajna u periodu 2010.-2018. godine </a:t>
            </a:r>
            <a:br>
              <a:rPr lang="sr-Latn-RS" dirty="0">
                <a:latin typeface="+mn-lt"/>
              </a:rPr>
            </a:br>
            <a:r>
              <a:rPr lang="sr-Latn-RS" sz="2200" dirty="0">
                <a:latin typeface="+mn-lt"/>
              </a:rPr>
              <a:t>(u komadima)</a:t>
            </a:r>
            <a:endParaRPr lang="en-GB" sz="2200" dirty="0"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884639-F45D-4ECB-9B6D-65452772F8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745218"/>
              </p:ext>
            </p:extLst>
          </p:nvPr>
        </p:nvGraphicFramePr>
        <p:xfrm>
          <a:off x="454868" y="2055400"/>
          <a:ext cx="8234264" cy="295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669AA0-9726-4F08-8B66-EA0986134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289652"/>
              </p:ext>
            </p:extLst>
          </p:nvPr>
        </p:nvGraphicFramePr>
        <p:xfrm>
          <a:off x="346856" y="4941168"/>
          <a:ext cx="8450288" cy="1117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2946">
                  <a:extLst>
                    <a:ext uri="{9D8B030D-6E8A-4147-A177-3AD203B41FA5}">
                      <a16:colId xmlns:a16="http://schemas.microsoft.com/office/drawing/2014/main" val="3762849735"/>
                    </a:ext>
                  </a:extLst>
                </a:gridCol>
                <a:gridCol w="783038">
                  <a:extLst>
                    <a:ext uri="{9D8B030D-6E8A-4147-A177-3AD203B41FA5}">
                      <a16:colId xmlns:a16="http://schemas.microsoft.com/office/drawing/2014/main" val="3036859327"/>
                    </a:ext>
                  </a:extLst>
                </a:gridCol>
                <a:gridCol w="783038">
                  <a:extLst>
                    <a:ext uri="{9D8B030D-6E8A-4147-A177-3AD203B41FA5}">
                      <a16:colId xmlns:a16="http://schemas.microsoft.com/office/drawing/2014/main" val="2406845024"/>
                    </a:ext>
                  </a:extLst>
                </a:gridCol>
                <a:gridCol w="783038">
                  <a:extLst>
                    <a:ext uri="{9D8B030D-6E8A-4147-A177-3AD203B41FA5}">
                      <a16:colId xmlns:a16="http://schemas.microsoft.com/office/drawing/2014/main" val="4144621899"/>
                    </a:ext>
                  </a:extLst>
                </a:gridCol>
                <a:gridCol w="783038">
                  <a:extLst>
                    <a:ext uri="{9D8B030D-6E8A-4147-A177-3AD203B41FA5}">
                      <a16:colId xmlns:a16="http://schemas.microsoft.com/office/drawing/2014/main" val="106611524"/>
                    </a:ext>
                  </a:extLst>
                </a:gridCol>
                <a:gridCol w="783038">
                  <a:extLst>
                    <a:ext uri="{9D8B030D-6E8A-4147-A177-3AD203B41FA5}">
                      <a16:colId xmlns:a16="http://schemas.microsoft.com/office/drawing/2014/main" val="200058456"/>
                    </a:ext>
                  </a:extLst>
                </a:gridCol>
                <a:gridCol w="783038">
                  <a:extLst>
                    <a:ext uri="{9D8B030D-6E8A-4147-A177-3AD203B41FA5}">
                      <a16:colId xmlns:a16="http://schemas.microsoft.com/office/drawing/2014/main" val="3814373918"/>
                    </a:ext>
                  </a:extLst>
                </a:gridCol>
                <a:gridCol w="783038">
                  <a:extLst>
                    <a:ext uri="{9D8B030D-6E8A-4147-A177-3AD203B41FA5}">
                      <a16:colId xmlns:a16="http://schemas.microsoft.com/office/drawing/2014/main" val="203462293"/>
                    </a:ext>
                  </a:extLst>
                </a:gridCol>
                <a:gridCol w="783038">
                  <a:extLst>
                    <a:ext uri="{9D8B030D-6E8A-4147-A177-3AD203B41FA5}">
                      <a16:colId xmlns:a16="http://schemas.microsoft.com/office/drawing/2014/main" val="4275108225"/>
                    </a:ext>
                  </a:extLst>
                </a:gridCol>
                <a:gridCol w="783038">
                  <a:extLst>
                    <a:ext uri="{9D8B030D-6E8A-4147-A177-3AD203B41FA5}">
                      <a16:colId xmlns:a16="http://schemas.microsoft.com/office/drawing/2014/main" val="2237153430"/>
                    </a:ext>
                  </a:extLst>
                </a:gridCol>
              </a:tblGrid>
              <a:tr h="27926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r>
                        <a:rPr lang="sr-Latn-R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r>
                        <a:rPr lang="sr-Latn-R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r>
                        <a:rPr lang="sr-Latn-R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r>
                        <a:rPr lang="sr-Latn-R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r>
                        <a:rPr lang="sr-Latn-R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r>
                        <a:rPr lang="sr-Latn-R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r>
                        <a:rPr lang="sr-Latn-R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sr-Latn-R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sr-Latn-R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7698592"/>
                  </a:ext>
                </a:extLst>
              </a:tr>
              <a:tr h="27926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80958934"/>
                  </a:ext>
                </a:extLst>
              </a:tr>
              <a:tr h="27926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POLOVNI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12373540"/>
                  </a:ext>
                </a:extLst>
              </a:tr>
              <a:tr h="27926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očekivano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5506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811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E36EB-8E70-4E79-8ABC-B546DFC3FD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r-Latn-RS" dirty="0">
                <a:latin typeface="+mn-lt"/>
              </a:rPr>
              <a:t>Uvoz novih traktora - 1.136 komada</a:t>
            </a:r>
            <a:br>
              <a:rPr lang="sr-Latn-RS" dirty="0">
                <a:latin typeface="+mn-lt"/>
              </a:rPr>
            </a:br>
            <a:r>
              <a:rPr lang="sr-Latn-RS" sz="2200" dirty="0">
                <a:latin typeface="+mn-lt"/>
              </a:rPr>
              <a:t>(u periodu 01.01.-30.09.2018.)</a:t>
            </a:r>
            <a:endParaRPr lang="en-GB" sz="2200" dirty="0">
              <a:latin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F209D2-C247-490B-B2CB-C70640827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951523"/>
              </p:ext>
            </p:extLst>
          </p:nvPr>
        </p:nvGraphicFramePr>
        <p:xfrm>
          <a:off x="-4870" y="5805264"/>
          <a:ext cx="9144002" cy="566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011">
                  <a:extLst>
                    <a:ext uri="{9D8B030D-6E8A-4147-A177-3AD203B41FA5}">
                      <a16:colId xmlns:a16="http://schemas.microsoft.com/office/drawing/2014/main" val="1188393263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1653787425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207704075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2523208583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2572827145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1869399462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1911778819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4010834505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3826957475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819349516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2019113809"/>
                    </a:ext>
                  </a:extLst>
                </a:gridCol>
                <a:gridCol w="331765">
                  <a:extLst>
                    <a:ext uri="{9D8B030D-6E8A-4147-A177-3AD203B41FA5}">
                      <a16:colId xmlns:a16="http://schemas.microsoft.com/office/drawing/2014/main" val="687664507"/>
                    </a:ext>
                  </a:extLst>
                </a:gridCol>
                <a:gridCol w="466257">
                  <a:extLst>
                    <a:ext uri="{9D8B030D-6E8A-4147-A177-3AD203B41FA5}">
                      <a16:colId xmlns:a16="http://schemas.microsoft.com/office/drawing/2014/main" val="825024406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3400650285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642964946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2626976357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2660031407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2050454381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4080740297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3033487827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554389160"/>
                    </a:ext>
                  </a:extLst>
                </a:gridCol>
                <a:gridCol w="399011">
                  <a:extLst>
                    <a:ext uri="{9D8B030D-6E8A-4147-A177-3AD203B41FA5}">
                      <a16:colId xmlns:a16="http://schemas.microsoft.com/office/drawing/2014/main" val="31239059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066461363"/>
                    </a:ext>
                  </a:extLst>
                </a:gridCol>
              </a:tblGrid>
              <a:tr h="397211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 err="1">
                          <a:effectLst/>
                        </a:rPr>
                        <a:t>Traktori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Antonio </a:t>
                      </a:r>
                      <a:r>
                        <a:rPr lang="en-GB" sz="800" u="none" strike="noStrike" dirty="0" err="1">
                          <a:effectLst/>
                        </a:rPr>
                        <a:t>Carraro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 err="1">
                          <a:effectLst/>
                        </a:rPr>
                        <a:t>Armatrac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Belarus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Case </a:t>
                      </a:r>
                      <a:r>
                        <a:rPr lang="en-GB" sz="800" u="none" strike="noStrike" dirty="0" err="1">
                          <a:effectLst/>
                        </a:rPr>
                        <a:t>ih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 err="1">
                          <a:effectLst/>
                        </a:rPr>
                        <a:t>Claas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Deutz </a:t>
                      </a:r>
                      <a:r>
                        <a:rPr lang="en-GB" sz="800" u="none" strike="noStrike" dirty="0" err="1">
                          <a:effectLst/>
                        </a:rPr>
                        <a:t>Fahr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 err="1">
                          <a:effectLst/>
                        </a:rPr>
                        <a:t>Tumosan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Fendt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John Deere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Kubota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 err="1">
                          <a:effectLst/>
                        </a:rPr>
                        <a:t>Landini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Mahindra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Massey Ferguson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New Holland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Same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 err="1">
                          <a:effectLst/>
                        </a:rPr>
                        <a:t>Steyr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 err="1">
                          <a:effectLst/>
                        </a:rPr>
                        <a:t>Tafe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 err="1">
                          <a:effectLst/>
                        </a:rPr>
                        <a:t>Valtra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YTO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 err="1">
                          <a:effectLst/>
                        </a:rPr>
                        <a:t>Zetor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 err="1">
                          <a:effectLst/>
                        </a:rPr>
                        <a:t>Basak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 err="1">
                          <a:effectLst/>
                        </a:rPr>
                        <a:t>Ostali</a:t>
                      </a:r>
                      <a:r>
                        <a:rPr lang="en-GB" sz="800" u="none" strike="noStrike" dirty="0">
                          <a:effectLst/>
                        </a:rPr>
                        <a:t>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extLst>
                  <a:ext uri="{0D108BD9-81ED-4DB2-BD59-A6C34878D82A}">
                    <a16:rowId xmlns:a16="http://schemas.microsoft.com/office/drawing/2014/main" val="4153593178"/>
                  </a:ext>
                </a:extLst>
              </a:tr>
              <a:tr h="169480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55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168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54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37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39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79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34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33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72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87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73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265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9" marR="4489" marT="4489" marB="0" anchor="ctr"/>
                </a:tc>
                <a:extLst>
                  <a:ext uri="{0D108BD9-81ED-4DB2-BD59-A6C34878D82A}">
                    <a16:rowId xmlns:a16="http://schemas.microsoft.com/office/drawing/2014/main" val="52597851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5EFA303-4D3D-4CEC-90E5-4704F9483B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512427"/>
              </p:ext>
            </p:extLst>
          </p:nvPr>
        </p:nvGraphicFramePr>
        <p:xfrm>
          <a:off x="-4870" y="1143000"/>
          <a:ext cx="9148870" cy="459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21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593D-8F68-4532-9976-81D48C4B06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173" y="836712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>
                <a:latin typeface="+mn-lt"/>
              </a:rPr>
              <a:t>Uvoz novih traktora iz zemalja zapadne Evrope i SAD - 472 komada </a:t>
            </a:r>
            <a:br>
              <a:rPr lang="sr-Latn-RS" dirty="0">
                <a:latin typeface="+mn-lt"/>
              </a:rPr>
            </a:br>
            <a:r>
              <a:rPr lang="sr-Latn-RS" sz="2000" dirty="0">
                <a:latin typeface="+mn-lt"/>
              </a:rPr>
              <a:t>(u periodu od 01.01. – 30.09.2018.)</a:t>
            </a:r>
            <a:br>
              <a:rPr lang="sr-Latn-RS" dirty="0"/>
            </a:b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83ED56-4C3B-4318-A537-6B49C1F34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223522"/>
              </p:ext>
            </p:extLst>
          </p:nvPr>
        </p:nvGraphicFramePr>
        <p:xfrm>
          <a:off x="31240" y="5805264"/>
          <a:ext cx="9112760" cy="541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0712">
                  <a:extLst>
                    <a:ext uri="{9D8B030D-6E8A-4147-A177-3AD203B41FA5}">
                      <a16:colId xmlns:a16="http://schemas.microsoft.com/office/drawing/2014/main" val="2872532118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1412122131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2746276105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2355906082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2610993987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3461428692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2656118126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5698087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4084655137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1517451494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3490540860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3039961363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2248043830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1628744240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3275679251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838694428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65552717"/>
                    </a:ext>
                  </a:extLst>
                </a:gridCol>
              </a:tblGrid>
              <a:tr h="35845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 err="1">
                          <a:effectLst/>
                        </a:rPr>
                        <a:t>Traktori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Antonio </a:t>
                      </a:r>
                      <a:r>
                        <a:rPr lang="en-GB" sz="1000" u="none" strike="noStrike" dirty="0" err="1">
                          <a:effectLst/>
                        </a:rPr>
                        <a:t>Carraro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Case </a:t>
                      </a:r>
                      <a:r>
                        <a:rPr lang="en-GB" sz="1000" u="none" strike="noStrike" dirty="0" err="1">
                          <a:effectLst/>
                        </a:rPr>
                        <a:t>ih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 err="1">
                          <a:effectLst/>
                        </a:rPr>
                        <a:t>Claas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Deutz </a:t>
                      </a:r>
                      <a:r>
                        <a:rPr lang="en-GB" sz="1000" u="none" strike="noStrike" dirty="0" err="1">
                          <a:effectLst/>
                        </a:rPr>
                        <a:t>Fahr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Fendt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Goldoni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John Deere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Kubota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Landini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Massey Ferguson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McCormick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New Holland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Same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Steyr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Valtra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Zetor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extLst>
                  <a:ext uri="{0D108BD9-81ED-4DB2-BD59-A6C34878D82A}">
                    <a16:rowId xmlns:a16="http://schemas.microsoft.com/office/drawing/2014/main" val="2502572775"/>
                  </a:ext>
                </a:extLst>
              </a:tr>
              <a:tr h="18265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54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37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39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21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79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34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23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24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72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42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10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9" marR="5949" marT="5949" marB="0" anchor="ctr"/>
                </a:tc>
                <a:extLst>
                  <a:ext uri="{0D108BD9-81ED-4DB2-BD59-A6C34878D82A}">
                    <a16:rowId xmlns:a16="http://schemas.microsoft.com/office/drawing/2014/main" val="1992744497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989280B-EBFF-461F-80BC-7BFC68BBE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311992"/>
              </p:ext>
            </p:extLst>
          </p:nvPr>
        </p:nvGraphicFramePr>
        <p:xfrm>
          <a:off x="67413" y="1408212"/>
          <a:ext cx="9112760" cy="4347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9073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BC25B-BB02-4FE4-9D6E-14E765310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12" y="260648"/>
            <a:ext cx="8604448" cy="1449387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>
                <a:latin typeface="+mn-lt"/>
              </a:rPr>
              <a:t>Uvoz novih i polovnih traktora </a:t>
            </a:r>
            <a:br>
              <a:rPr lang="sr-Latn-RS" dirty="0">
                <a:latin typeface="+mn-lt"/>
              </a:rPr>
            </a:br>
            <a:r>
              <a:rPr lang="sr-Latn-RS" dirty="0">
                <a:latin typeface="+mn-lt"/>
              </a:rPr>
              <a:t>u periodu 2010.-2018. godine </a:t>
            </a:r>
            <a:br>
              <a:rPr lang="sr-Latn-RS" dirty="0">
                <a:latin typeface="+mn-lt"/>
              </a:rPr>
            </a:br>
            <a:r>
              <a:rPr lang="sr-Latn-RS" sz="3200" dirty="0">
                <a:latin typeface="+mn-lt"/>
              </a:rPr>
              <a:t>(u komadima)</a:t>
            </a:r>
            <a:endParaRPr lang="en-GB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2B873F-E48C-46B2-A304-E3DD61BAD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78175"/>
              </p:ext>
            </p:extLst>
          </p:nvPr>
        </p:nvGraphicFramePr>
        <p:xfrm>
          <a:off x="1435100" y="5337212"/>
          <a:ext cx="6809307" cy="922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4610">
                  <a:extLst>
                    <a:ext uri="{9D8B030D-6E8A-4147-A177-3AD203B41FA5}">
                      <a16:colId xmlns:a16="http://schemas.microsoft.com/office/drawing/2014/main" val="985238810"/>
                    </a:ext>
                  </a:extLst>
                </a:gridCol>
                <a:gridCol w="661633">
                  <a:extLst>
                    <a:ext uri="{9D8B030D-6E8A-4147-A177-3AD203B41FA5}">
                      <a16:colId xmlns:a16="http://schemas.microsoft.com/office/drawing/2014/main" val="3164400511"/>
                    </a:ext>
                  </a:extLst>
                </a:gridCol>
                <a:gridCol w="661633">
                  <a:extLst>
                    <a:ext uri="{9D8B030D-6E8A-4147-A177-3AD203B41FA5}">
                      <a16:colId xmlns:a16="http://schemas.microsoft.com/office/drawing/2014/main" val="2919626972"/>
                    </a:ext>
                  </a:extLst>
                </a:gridCol>
                <a:gridCol w="661633">
                  <a:extLst>
                    <a:ext uri="{9D8B030D-6E8A-4147-A177-3AD203B41FA5}">
                      <a16:colId xmlns:a16="http://schemas.microsoft.com/office/drawing/2014/main" val="3666099394"/>
                    </a:ext>
                  </a:extLst>
                </a:gridCol>
                <a:gridCol w="661633">
                  <a:extLst>
                    <a:ext uri="{9D8B030D-6E8A-4147-A177-3AD203B41FA5}">
                      <a16:colId xmlns:a16="http://schemas.microsoft.com/office/drawing/2014/main" val="3155710643"/>
                    </a:ext>
                  </a:extLst>
                </a:gridCol>
                <a:gridCol w="661633">
                  <a:extLst>
                    <a:ext uri="{9D8B030D-6E8A-4147-A177-3AD203B41FA5}">
                      <a16:colId xmlns:a16="http://schemas.microsoft.com/office/drawing/2014/main" val="3598064545"/>
                    </a:ext>
                  </a:extLst>
                </a:gridCol>
                <a:gridCol w="661633">
                  <a:extLst>
                    <a:ext uri="{9D8B030D-6E8A-4147-A177-3AD203B41FA5}">
                      <a16:colId xmlns:a16="http://schemas.microsoft.com/office/drawing/2014/main" val="4100638051"/>
                    </a:ext>
                  </a:extLst>
                </a:gridCol>
                <a:gridCol w="661633">
                  <a:extLst>
                    <a:ext uri="{9D8B030D-6E8A-4147-A177-3AD203B41FA5}">
                      <a16:colId xmlns:a16="http://schemas.microsoft.com/office/drawing/2014/main" val="1664973505"/>
                    </a:ext>
                  </a:extLst>
                </a:gridCol>
                <a:gridCol w="661633">
                  <a:extLst>
                    <a:ext uri="{9D8B030D-6E8A-4147-A177-3AD203B41FA5}">
                      <a16:colId xmlns:a16="http://schemas.microsoft.com/office/drawing/2014/main" val="1090584062"/>
                    </a:ext>
                  </a:extLst>
                </a:gridCol>
                <a:gridCol w="661633">
                  <a:extLst>
                    <a:ext uri="{9D8B030D-6E8A-4147-A177-3AD203B41FA5}">
                      <a16:colId xmlns:a16="http://schemas.microsoft.com/office/drawing/2014/main" val="1647167075"/>
                    </a:ext>
                  </a:extLst>
                </a:gridCol>
              </a:tblGrid>
              <a:tr h="23064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2010</a:t>
                      </a:r>
                      <a:r>
                        <a:rPr lang="sr-Latn-RS" sz="1000" u="none" strike="noStrike" dirty="0">
                          <a:effectLst/>
                        </a:rPr>
                        <a:t>.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2011</a:t>
                      </a:r>
                      <a:r>
                        <a:rPr lang="sr-Latn-RS" sz="1000" u="none" strike="noStrike" dirty="0">
                          <a:effectLst/>
                        </a:rPr>
                        <a:t>.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2012</a:t>
                      </a:r>
                      <a:r>
                        <a:rPr lang="sr-Latn-RS" sz="1000" u="none" strike="noStrike" dirty="0">
                          <a:effectLst/>
                        </a:rPr>
                        <a:t>.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2013</a:t>
                      </a:r>
                      <a:r>
                        <a:rPr lang="sr-Latn-RS" sz="1000" u="none" strike="noStrike" dirty="0">
                          <a:effectLst/>
                        </a:rPr>
                        <a:t>.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2014</a:t>
                      </a:r>
                      <a:r>
                        <a:rPr lang="sr-Latn-RS" sz="1000" u="none" strike="noStrike" dirty="0">
                          <a:effectLst/>
                        </a:rPr>
                        <a:t>.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2015</a:t>
                      </a:r>
                      <a:r>
                        <a:rPr lang="sr-Latn-RS" sz="1000" u="none" strike="noStrike" dirty="0">
                          <a:effectLst/>
                        </a:rPr>
                        <a:t>.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2016</a:t>
                      </a:r>
                      <a:r>
                        <a:rPr lang="sr-Latn-RS" sz="1000" u="none" strike="noStrike" dirty="0">
                          <a:effectLst/>
                        </a:rPr>
                        <a:t>.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2017</a:t>
                      </a:r>
                      <a:r>
                        <a:rPr lang="sr-Latn-RS" sz="1000" u="none" strike="noStrike" dirty="0">
                          <a:effectLst/>
                        </a:rPr>
                        <a:t>.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2018</a:t>
                      </a:r>
                      <a:r>
                        <a:rPr lang="sr-Latn-RS" sz="1000" u="none" strike="noStrike" dirty="0">
                          <a:effectLst/>
                        </a:rPr>
                        <a:t>.</a:t>
                      </a:r>
                      <a:r>
                        <a:rPr lang="en-GB" sz="1000" u="none" strike="noStrike" dirty="0">
                          <a:effectLst/>
                        </a:rPr>
                        <a:t>*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8787158"/>
                  </a:ext>
                </a:extLst>
              </a:tr>
              <a:tr h="23064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Novi &gt;18 kW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1409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1664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1334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1163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1450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1254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1513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2402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1505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9013934"/>
                  </a:ext>
                </a:extLst>
              </a:tr>
              <a:tr h="23064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Polovni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538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888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1247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1215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1131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1208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1412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1290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1302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8652978"/>
                  </a:ext>
                </a:extLst>
              </a:tr>
              <a:tr h="23064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* Očekivano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9101752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99FB5DD-9506-460F-BB74-B3AFD0AA09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396147"/>
              </p:ext>
            </p:extLst>
          </p:nvPr>
        </p:nvGraphicFramePr>
        <p:xfrm>
          <a:off x="0" y="1520788"/>
          <a:ext cx="91440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4283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28984-091E-43D4-BE14-A5FFB4DF8A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57213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>
                <a:latin typeface="+mn-lt"/>
              </a:rPr>
              <a:t>Uvoz novih teleskopskih manipulatora </a:t>
            </a:r>
            <a:br>
              <a:rPr lang="sr-Latn-RS" dirty="0">
                <a:latin typeface="+mn-lt"/>
              </a:rPr>
            </a:br>
            <a:r>
              <a:rPr lang="sr-Latn-RS" dirty="0">
                <a:latin typeface="+mn-lt"/>
              </a:rPr>
              <a:t>-  75 komada </a:t>
            </a:r>
            <a:br>
              <a:rPr lang="sr-Latn-RS" dirty="0">
                <a:latin typeface="+mn-lt"/>
              </a:rPr>
            </a:br>
            <a:r>
              <a:rPr lang="sr-Latn-RS" sz="2200" dirty="0">
                <a:latin typeface="+mn-lt"/>
              </a:rPr>
              <a:t>(u periodu 01.01.-30.09.2018.)</a:t>
            </a:r>
            <a:endParaRPr lang="en-GB" sz="2200" dirty="0"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D556F7E-9B1E-4414-8F74-CA5B31CA0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816376"/>
              </p:ext>
            </p:extLst>
          </p:nvPr>
        </p:nvGraphicFramePr>
        <p:xfrm>
          <a:off x="1986" y="1657074"/>
          <a:ext cx="9074223" cy="398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B59D3F-9106-4D48-AEE4-5E0E788B8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649953"/>
              </p:ext>
            </p:extLst>
          </p:nvPr>
        </p:nvGraphicFramePr>
        <p:xfrm>
          <a:off x="0" y="5589240"/>
          <a:ext cx="914400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891">
                  <a:extLst>
                    <a:ext uri="{9D8B030D-6E8A-4147-A177-3AD203B41FA5}">
                      <a16:colId xmlns:a16="http://schemas.microsoft.com/office/drawing/2014/main" val="920940884"/>
                    </a:ext>
                  </a:extLst>
                </a:gridCol>
                <a:gridCol w="993014">
                  <a:extLst>
                    <a:ext uri="{9D8B030D-6E8A-4147-A177-3AD203B41FA5}">
                      <a16:colId xmlns:a16="http://schemas.microsoft.com/office/drawing/2014/main" val="2740088382"/>
                    </a:ext>
                  </a:extLst>
                </a:gridCol>
                <a:gridCol w="993014">
                  <a:extLst>
                    <a:ext uri="{9D8B030D-6E8A-4147-A177-3AD203B41FA5}">
                      <a16:colId xmlns:a16="http://schemas.microsoft.com/office/drawing/2014/main" val="1042558461"/>
                    </a:ext>
                  </a:extLst>
                </a:gridCol>
                <a:gridCol w="993014">
                  <a:extLst>
                    <a:ext uri="{9D8B030D-6E8A-4147-A177-3AD203B41FA5}">
                      <a16:colId xmlns:a16="http://schemas.microsoft.com/office/drawing/2014/main" val="2948017298"/>
                    </a:ext>
                  </a:extLst>
                </a:gridCol>
                <a:gridCol w="993014">
                  <a:extLst>
                    <a:ext uri="{9D8B030D-6E8A-4147-A177-3AD203B41FA5}">
                      <a16:colId xmlns:a16="http://schemas.microsoft.com/office/drawing/2014/main" val="677522282"/>
                    </a:ext>
                  </a:extLst>
                </a:gridCol>
                <a:gridCol w="993014">
                  <a:extLst>
                    <a:ext uri="{9D8B030D-6E8A-4147-A177-3AD203B41FA5}">
                      <a16:colId xmlns:a16="http://schemas.microsoft.com/office/drawing/2014/main" val="287856540"/>
                    </a:ext>
                  </a:extLst>
                </a:gridCol>
                <a:gridCol w="993014">
                  <a:extLst>
                    <a:ext uri="{9D8B030D-6E8A-4147-A177-3AD203B41FA5}">
                      <a16:colId xmlns:a16="http://schemas.microsoft.com/office/drawing/2014/main" val="521810255"/>
                    </a:ext>
                  </a:extLst>
                </a:gridCol>
                <a:gridCol w="993014">
                  <a:extLst>
                    <a:ext uri="{9D8B030D-6E8A-4147-A177-3AD203B41FA5}">
                      <a16:colId xmlns:a16="http://schemas.microsoft.com/office/drawing/2014/main" val="4208872388"/>
                    </a:ext>
                  </a:extLst>
                </a:gridCol>
                <a:gridCol w="993014">
                  <a:extLst>
                    <a:ext uri="{9D8B030D-6E8A-4147-A177-3AD203B41FA5}">
                      <a16:colId xmlns:a16="http://schemas.microsoft.com/office/drawing/2014/main" val="2906949693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 err="1">
                          <a:effectLst/>
                        </a:rPr>
                        <a:t>Telehendleri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CLAAS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CAT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MANITOU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BOBCAT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JCB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CASE IH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MERLO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JLG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220403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21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10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14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15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3407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755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3471-164A-4B0F-944F-D2B0F06AA4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3568" y="620688"/>
            <a:ext cx="7543800" cy="1449387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/>
              <a:t>Uvoz novih teleskopskih manipulatora u periodu 2010-2018  </a:t>
            </a:r>
            <a:br>
              <a:rPr lang="sr-Latn-RS" dirty="0"/>
            </a:br>
            <a:r>
              <a:rPr lang="sr-Latn-RS" sz="2200" dirty="0"/>
              <a:t>(u komadima)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13809EC-98F3-4016-8581-D339E76BE3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862396"/>
              </p:ext>
            </p:extLst>
          </p:nvPr>
        </p:nvGraphicFramePr>
        <p:xfrm>
          <a:off x="107504" y="2070075"/>
          <a:ext cx="89289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897C7E-799F-401D-B77B-A457DFA5E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811968"/>
              </p:ext>
            </p:extLst>
          </p:nvPr>
        </p:nvGraphicFramePr>
        <p:xfrm>
          <a:off x="12780" y="5301208"/>
          <a:ext cx="9131220" cy="845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6024">
                  <a:extLst>
                    <a:ext uri="{9D8B030D-6E8A-4147-A177-3AD203B41FA5}">
                      <a16:colId xmlns:a16="http://schemas.microsoft.com/office/drawing/2014/main" val="206881073"/>
                    </a:ext>
                  </a:extLst>
                </a:gridCol>
                <a:gridCol w="887244">
                  <a:extLst>
                    <a:ext uri="{9D8B030D-6E8A-4147-A177-3AD203B41FA5}">
                      <a16:colId xmlns:a16="http://schemas.microsoft.com/office/drawing/2014/main" val="2518407033"/>
                    </a:ext>
                  </a:extLst>
                </a:gridCol>
                <a:gridCol w="887244">
                  <a:extLst>
                    <a:ext uri="{9D8B030D-6E8A-4147-A177-3AD203B41FA5}">
                      <a16:colId xmlns:a16="http://schemas.microsoft.com/office/drawing/2014/main" val="583327764"/>
                    </a:ext>
                  </a:extLst>
                </a:gridCol>
                <a:gridCol w="887244">
                  <a:extLst>
                    <a:ext uri="{9D8B030D-6E8A-4147-A177-3AD203B41FA5}">
                      <a16:colId xmlns:a16="http://schemas.microsoft.com/office/drawing/2014/main" val="2707575042"/>
                    </a:ext>
                  </a:extLst>
                </a:gridCol>
                <a:gridCol w="887244">
                  <a:extLst>
                    <a:ext uri="{9D8B030D-6E8A-4147-A177-3AD203B41FA5}">
                      <a16:colId xmlns:a16="http://schemas.microsoft.com/office/drawing/2014/main" val="3542800789"/>
                    </a:ext>
                  </a:extLst>
                </a:gridCol>
                <a:gridCol w="887244">
                  <a:extLst>
                    <a:ext uri="{9D8B030D-6E8A-4147-A177-3AD203B41FA5}">
                      <a16:colId xmlns:a16="http://schemas.microsoft.com/office/drawing/2014/main" val="2466488328"/>
                    </a:ext>
                  </a:extLst>
                </a:gridCol>
                <a:gridCol w="887244">
                  <a:extLst>
                    <a:ext uri="{9D8B030D-6E8A-4147-A177-3AD203B41FA5}">
                      <a16:colId xmlns:a16="http://schemas.microsoft.com/office/drawing/2014/main" val="2207694560"/>
                    </a:ext>
                  </a:extLst>
                </a:gridCol>
                <a:gridCol w="887244">
                  <a:extLst>
                    <a:ext uri="{9D8B030D-6E8A-4147-A177-3AD203B41FA5}">
                      <a16:colId xmlns:a16="http://schemas.microsoft.com/office/drawing/2014/main" val="1318013344"/>
                    </a:ext>
                  </a:extLst>
                </a:gridCol>
                <a:gridCol w="887244">
                  <a:extLst>
                    <a:ext uri="{9D8B030D-6E8A-4147-A177-3AD203B41FA5}">
                      <a16:colId xmlns:a16="http://schemas.microsoft.com/office/drawing/2014/main" val="3624121827"/>
                    </a:ext>
                  </a:extLst>
                </a:gridCol>
                <a:gridCol w="887244">
                  <a:extLst>
                    <a:ext uri="{9D8B030D-6E8A-4147-A177-3AD203B41FA5}">
                      <a16:colId xmlns:a16="http://schemas.microsoft.com/office/drawing/2014/main" val="3051043800"/>
                    </a:ext>
                  </a:extLst>
                </a:gridCol>
              </a:tblGrid>
              <a:tr h="21126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2010</a:t>
                      </a:r>
                      <a:r>
                        <a:rPr lang="sr-Latn-RS" sz="1100" u="none" strike="noStrike" dirty="0">
                          <a:effectLst/>
                        </a:rPr>
                        <a:t>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2011</a:t>
                      </a:r>
                      <a:r>
                        <a:rPr lang="sr-Latn-RS" sz="1100" u="none" strike="noStrike" dirty="0">
                          <a:effectLst/>
                        </a:rPr>
                        <a:t>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2012</a:t>
                      </a:r>
                      <a:r>
                        <a:rPr lang="sr-Latn-RS" sz="1100" u="none" strike="noStrike" dirty="0">
                          <a:effectLst/>
                        </a:rPr>
                        <a:t>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2013</a:t>
                      </a:r>
                      <a:r>
                        <a:rPr lang="sr-Latn-RS" sz="1100" u="none" strike="noStrike" dirty="0">
                          <a:effectLst/>
                        </a:rPr>
                        <a:t>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2014</a:t>
                      </a:r>
                      <a:r>
                        <a:rPr lang="sr-Latn-RS" sz="1100" u="none" strike="noStrike" dirty="0">
                          <a:effectLst/>
                        </a:rPr>
                        <a:t>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2015</a:t>
                      </a:r>
                      <a:r>
                        <a:rPr lang="sr-Latn-RS" sz="1100" u="none" strike="noStrike" dirty="0">
                          <a:effectLst/>
                        </a:rPr>
                        <a:t>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2016</a:t>
                      </a:r>
                      <a:r>
                        <a:rPr lang="sr-Latn-RS" sz="1100" u="none" strike="noStrike" dirty="0">
                          <a:effectLst/>
                        </a:rPr>
                        <a:t>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2017</a:t>
                      </a:r>
                      <a:r>
                        <a:rPr lang="sr-Latn-RS" sz="1100" u="none" strike="noStrike" dirty="0">
                          <a:effectLst/>
                        </a:rPr>
                        <a:t>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2018</a:t>
                      </a:r>
                      <a:r>
                        <a:rPr lang="sr-Latn-RS" sz="1100" u="none" strike="noStrike" dirty="0">
                          <a:effectLst/>
                        </a:rPr>
                        <a:t>.</a:t>
                      </a:r>
                      <a:r>
                        <a:rPr lang="en-GB" sz="1100" u="none" strike="noStrike" dirty="0">
                          <a:effectLst/>
                        </a:rPr>
                        <a:t>*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86440383"/>
                  </a:ext>
                </a:extLst>
              </a:tr>
              <a:tr h="21126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Novi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44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41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38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45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55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55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82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77321448"/>
                  </a:ext>
                </a:extLst>
              </a:tr>
              <a:tr h="21126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Polovni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23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46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65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54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59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87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45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767389272"/>
                  </a:ext>
                </a:extLst>
              </a:tr>
              <a:tr h="21126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* O</a:t>
                      </a:r>
                      <a:r>
                        <a:rPr lang="sr-Latn-RS" sz="1100" u="none" strike="noStrike" dirty="0">
                          <a:effectLst/>
                        </a:rPr>
                        <a:t>č</a:t>
                      </a:r>
                      <a:r>
                        <a:rPr lang="en-GB" sz="1100" u="none" strike="noStrike" dirty="0" err="1">
                          <a:effectLst/>
                        </a:rPr>
                        <a:t>ekivano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007495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638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sr-Latn-RS" dirty="0"/>
              <a:t> dalje aktuelno...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r-Latn-RS" sz="2400" dirty="0"/>
              <a:t>Problem nekontrolisanog uvoza bez ograničenja starosti mašina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r-Latn-RS" sz="2400" dirty="0"/>
              <a:t>Usklađivanje naših propisa sa standardima EU u pogledu emisije izduvnih gasova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</a:t>
            </a:r>
            <a:r>
              <a:rPr lang="sr-Latn-RS" sz="2400" dirty="0"/>
              <a:t>napređenje bezbednosti u saobraćaju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sr-Latn-RS" sz="2400" dirty="0"/>
              <a:t>aradnja sa svim relevantnim institucijama u zemlji i inostranstvu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r-Latn-RS" sz="2400" dirty="0"/>
              <a:t>Partnerski odnos sa Novosadskim sajmom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2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54118"/>
            <a:ext cx="8229600" cy="1143000"/>
          </a:xfrm>
        </p:spPr>
        <p:txBody>
          <a:bodyPr/>
          <a:lstStyle/>
          <a:p>
            <a:pPr algn="l"/>
            <a:r>
              <a:rPr lang="sr-Latn-RS" dirty="0"/>
              <a:t>         </a:t>
            </a:r>
            <a:r>
              <a:rPr lang="sr-Latn-RS" dirty="0">
                <a:solidFill>
                  <a:srgbClr val="0000FF"/>
                </a:solidFill>
              </a:rPr>
              <a:t>www.ami-ns.org.rs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928998"/>
            <a:ext cx="4448075" cy="328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34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094" y="260648"/>
            <a:ext cx="6119812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513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281863" cy="1143000"/>
          </a:xfrm>
        </p:spPr>
        <p:txBody>
          <a:bodyPr/>
          <a:lstStyle/>
          <a:p>
            <a:pPr algn="ctr"/>
            <a:r>
              <a:rPr lang="en-US" altLang="sr-Latn-RS" sz="4000" b="1" dirty="0" err="1">
                <a:latin typeface="+mn-lt"/>
              </a:rPr>
              <a:t>Izvori</a:t>
            </a:r>
            <a:r>
              <a:rPr lang="en-US" altLang="sr-Latn-RS" sz="3600" b="1" dirty="0">
                <a:latin typeface="+mn-lt"/>
              </a:rPr>
              <a:t> :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175125"/>
          </a:xfrm>
        </p:spPr>
        <p:txBody>
          <a:bodyPr>
            <a:normAutofit/>
          </a:bodyPr>
          <a:lstStyle/>
          <a:p>
            <a:pPr algn="just"/>
            <a:endParaRPr lang="sr-Latn-RS" altLang="sr-Latn-RS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sr-Latn-RS" sz="2800" dirty="0" err="1"/>
              <a:t>Statistički</a:t>
            </a:r>
            <a:r>
              <a:rPr lang="en-US" altLang="sr-Latn-RS" sz="2800" dirty="0"/>
              <a:t> </a:t>
            </a:r>
            <a:r>
              <a:rPr lang="en-US" altLang="sr-Latn-RS" sz="2800" dirty="0" err="1"/>
              <a:t>podaci</a:t>
            </a:r>
            <a:r>
              <a:rPr lang="en-US" altLang="sr-Latn-RS" sz="2800" dirty="0"/>
              <a:t> o </a:t>
            </a:r>
            <a:r>
              <a:rPr lang="en-US" altLang="sr-Latn-RS" sz="2800" dirty="0" err="1"/>
              <a:t>uvozu</a:t>
            </a:r>
            <a:r>
              <a:rPr lang="en-US" altLang="sr-Latn-RS" sz="2800" dirty="0"/>
              <a:t> </a:t>
            </a:r>
            <a:r>
              <a:rPr lang="en-US" altLang="sr-Latn-RS" sz="2800" dirty="0" err="1"/>
              <a:t>iz</a:t>
            </a:r>
            <a:r>
              <a:rPr lang="en-US" altLang="sr-Latn-RS" sz="2800" dirty="0"/>
              <a:t> </a:t>
            </a:r>
            <a:r>
              <a:rPr lang="en-US" altLang="sr-Latn-RS" sz="2800" dirty="0" err="1"/>
              <a:t>Uprave</a:t>
            </a:r>
            <a:r>
              <a:rPr lang="en-US" altLang="sr-Latn-RS" sz="2800" dirty="0"/>
              <a:t> carina</a:t>
            </a:r>
            <a:endParaRPr lang="sr-Latn-RS" altLang="sr-Latn-RS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sr-Latn-RS" sz="2800" dirty="0" err="1"/>
              <a:t>Interna</a:t>
            </a:r>
            <a:r>
              <a:rPr lang="en-US" altLang="sr-Latn-RS" sz="2800" dirty="0"/>
              <a:t> </a:t>
            </a:r>
            <a:r>
              <a:rPr lang="en-US" altLang="sr-Latn-RS" sz="2800" dirty="0" err="1"/>
              <a:t>baza</a:t>
            </a:r>
            <a:r>
              <a:rPr lang="en-US" altLang="sr-Latn-RS" sz="2800" dirty="0"/>
              <a:t> </a:t>
            </a:r>
            <a:r>
              <a:rPr lang="en-US" altLang="sr-Latn-RS" sz="2800" dirty="0" err="1"/>
              <a:t>podataka</a:t>
            </a:r>
            <a:r>
              <a:rPr lang="en-US" altLang="sr-Latn-RS" sz="2800" dirty="0"/>
              <a:t> </a:t>
            </a:r>
            <a:r>
              <a:rPr lang="en-US" altLang="sr-Latn-RS" sz="2800" dirty="0" err="1"/>
              <a:t>Poslovnog</a:t>
            </a:r>
            <a:r>
              <a:rPr lang="en-US" altLang="sr-Latn-RS" sz="2800" dirty="0"/>
              <a:t> </a:t>
            </a:r>
            <a:r>
              <a:rPr lang="en-US" altLang="sr-Latn-RS" sz="2800" dirty="0" err="1"/>
              <a:t>udruženja</a:t>
            </a:r>
            <a:r>
              <a:rPr lang="en-US" altLang="sr-Latn-RS" sz="2800" dirty="0"/>
              <a:t> </a:t>
            </a:r>
            <a:r>
              <a:rPr lang="en-US" altLang="sr-Latn-RS" sz="2800" dirty="0" err="1"/>
              <a:t>uvoznika</a:t>
            </a:r>
            <a:r>
              <a:rPr lang="en-US" altLang="sr-Latn-RS" sz="2800" dirty="0"/>
              <a:t> i </a:t>
            </a:r>
            <a:r>
              <a:rPr lang="en-US" altLang="sr-Latn-RS" sz="2800" dirty="0" err="1"/>
              <a:t>izvoznika</a:t>
            </a:r>
            <a:r>
              <a:rPr lang="en-US" altLang="sr-Latn-RS" sz="2800" dirty="0"/>
              <a:t> </a:t>
            </a:r>
            <a:r>
              <a:rPr lang="en-US" altLang="sr-Latn-RS" sz="2800" dirty="0" err="1"/>
              <a:t>poljoprivredne</a:t>
            </a:r>
            <a:r>
              <a:rPr lang="en-US" altLang="sr-Latn-RS" sz="2800" dirty="0"/>
              <a:t> </a:t>
            </a:r>
            <a:r>
              <a:rPr lang="en-US" altLang="sr-Latn-RS" sz="2800" dirty="0" err="1"/>
              <a:t>mehanizacije</a:t>
            </a:r>
            <a:r>
              <a:rPr lang="en-US" altLang="sr-Latn-RS" sz="2800" dirty="0"/>
              <a:t> </a:t>
            </a:r>
            <a:endParaRPr lang="sr-Latn-RS" altLang="sr-Latn-RS" sz="2800" dirty="0"/>
          </a:p>
          <a:p>
            <a:pPr>
              <a:buNone/>
            </a:pPr>
            <a:endParaRPr lang="en-US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377297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>
                <a:latin typeface="+mn-lt"/>
              </a:rPr>
              <a:t>Hvala na pažnji!</a:t>
            </a:r>
          </a:p>
        </p:txBody>
      </p:sp>
      <p:pic>
        <p:nvPicPr>
          <p:cNvPr id="4" name="Picture 2" descr="C:\Users\win7\Pictures\2012-06-19 002\2012-06-19-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31" y="1846263"/>
            <a:ext cx="7165988" cy="4022725"/>
          </a:xfrm>
        </p:spPr>
      </p:pic>
    </p:spTree>
    <p:extLst>
      <p:ext uri="{BB962C8B-B14F-4D97-AF65-F5344CB8AC3E}">
        <p14:creationId xmlns:p14="http://schemas.microsoft.com/office/powerpoint/2010/main" val="277673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16632"/>
            <a:ext cx="7543800" cy="1450757"/>
          </a:xfrm>
        </p:spPr>
        <p:txBody>
          <a:bodyPr>
            <a:normAutofit/>
          </a:bodyPr>
          <a:lstStyle/>
          <a:p>
            <a:r>
              <a:rPr lang="sr-Latn-RS" sz="4000" b="1" dirty="0">
                <a:latin typeface="+mn-lt"/>
              </a:rPr>
              <a:t>Trendovi na tržištu u 2018. godini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2400" dirty="0"/>
              <a:t>Nastavak podrške obnavljanju poljoprivredne mehanizacije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2400" dirty="0"/>
              <a:t>Smanjenje broja uvezenih novih traktora, povećanje uvoza priključnih mašina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2400" dirty="0"/>
              <a:t>Ulazak kompanije TAFE u domaću industriju poljoprivrednih mašina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2400" dirty="0"/>
              <a:t>Nastavak procesa inostranih ulaganja u poljoprivredu i privođenje kraju procesa privatizacije</a:t>
            </a:r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9691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7667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86F9ED0-2A05-49E8-B565-650D3A35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20625"/>
            <a:ext cx="7543800" cy="1450757"/>
          </a:xfrm>
        </p:spPr>
        <p:txBody>
          <a:bodyPr>
            <a:normAutofit fontScale="90000"/>
          </a:bodyPr>
          <a:lstStyle/>
          <a:p>
            <a:b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r-Latn-RS" b="1" dirty="0">
                <a:latin typeface="Calibri" panose="020F0502020204030204" pitchFamily="34" charset="0"/>
                <a:ea typeface="Calibri" panose="020F0502020204030204" pitchFamily="34" charset="0"/>
              </a:rPr>
              <a:t>Nacionalne mere podrške:</a:t>
            </a:r>
            <a:endParaRPr lang="sr-Latn-RS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949A63-427C-4AF4-BC6D-59E939B3F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Aft>
                <a:spcPts val="0"/>
              </a:spcAft>
            </a:pPr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Latn-RS" dirty="0">
                <a:latin typeface="Calibri" panose="020F0502020204030204" pitchFamily="34" charset="0"/>
                <a:ea typeface="Times New Roman" panose="02020603050405020304" pitchFamily="18" charset="0"/>
              </a:rPr>
              <a:t>Podsticaji za investicije u fizičku imovinu poljoprivrednih gazdinstava za nabavku novih mašina i opreme za unapređenje primarne poljoprivredne proizvodnje biljnih kultura u 2018. godini. Iznos podsticaja: 50% od iznosa investicije, maksimalno 1.500.000,00 dinara. ( od 25.06.2018.godine.)</a:t>
            </a:r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Latn-RS" dirty="0">
                <a:latin typeface="Calibri" panose="020F0502020204030204" pitchFamily="34" charset="0"/>
                <a:ea typeface="Times New Roman" panose="02020603050405020304" pitchFamily="18" charset="0"/>
              </a:rPr>
              <a:t>Podsticaji za investicije u fizičku imovinu poljoprivrednih gazdinstava za nabavku novih mašina i opreme za unapređenje primarne poljoprivredne proizvodnje u stočarstvu u 2018. godini. Iznos podsticaja: 50% od iznosa investicije, maksimalno 1.500.000,00 dinara. ( od 25.06.2018.godine.)</a:t>
            </a:r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4834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FF4FAD-B3E2-494E-A2A5-01076EC7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0" y="14047"/>
            <a:ext cx="7543800" cy="1450757"/>
          </a:xfrm>
        </p:spPr>
        <p:txBody>
          <a:bodyPr>
            <a:normAutofit fontScale="90000"/>
          </a:bodyPr>
          <a:lstStyle/>
          <a:p>
            <a:br>
              <a:rPr lang="sr-Latn-RS" dirty="0"/>
            </a:br>
            <a:br>
              <a:rPr lang="sr-Latn-RS" dirty="0"/>
            </a:br>
            <a:r>
              <a:rPr lang="sr-Latn-RS" b="1" dirty="0">
                <a:latin typeface="Calibri" panose="020F0502020204030204" pitchFamily="34" charset="0"/>
                <a:ea typeface="Calibri" panose="020F0502020204030204" pitchFamily="34" charset="0"/>
              </a:rPr>
              <a:t>Nacionalne mere podrške:</a:t>
            </a:r>
            <a:endParaRPr lang="sr-Latn-R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8D29D-E436-4552-B706-9601B0C2B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sr-Latn-RS" dirty="0">
                <a:latin typeface="Calibri" panose="020F0502020204030204" pitchFamily="34" charset="0"/>
                <a:ea typeface="Times New Roman" panose="02020603050405020304" pitchFamily="18" charset="0"/>
              </a:rPr>
              <a:t>Pravilnik o podsticajima programa za diversifikaviju dohotka i unapređenje kvaliteta života u ruralnom području kroz podršku mladim poljoprivrednicima. (od 18.06.2018. god. do 01.12.2018. godine.)</a:t>
            </a:r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sr-Latn-RS" dirty="0">
                <a:latin typeface="Calibri" panose="020F0502020204030204" pitchFamily="34" charset="0"/>
                <a:ea typeface="Times New Roman" panose="02020603050405020304" pitchFamily="18" charset="0"/>
              </a:rPr>
              <a:t>Javni konkurs za dodelu bespovratnih sredstava ZEMLJORADNIČKIM I POLJOPRIVREDNIM ZADRUGAMA u 2018. godini na celokupnoj teritoriji Republike Srbije, a naročito u NIŠAVSKOM, TOPLIČKOM, PIROTSKOM, JABLANIČKOM, PČINJSKOM Upravnom Okrugu i AP KOSOVO I METOHIJA, za realizaciju projekta.</a:t>
            </a:r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4804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548680"/>
            <a:ext cx="7704856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r-Latn-RS" sz="2800" b="1" u="sng" dirty="0">
                <a:latin typeface="Calibri" panose="020F0502020204030204" pitchFamily="34" charset="0"/>
                <a:ea typeface="Calibri" panose="020F0502020204030204" pitchFamily="34" charset="0"/>
              </a:rPr>
              <a:t>Mere AP Vojvodina</a:t>
            </a:r>
            <a:r>
              <a:rPr lang="sr-Latn-RS" sz="2800" u="sng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Latn-RS" dirty="0">
                <a:latin typeface="Calibri" panose="020F0502020204030204" pitchFamily="34" charset="0"/>
                <a:ea typeface="Times New Roman" panose="02020603050405020304" pitchFamily="18" charset="0"/>
              </a:rPr>
              <a:t>Konkurs za dodelu sredstava za sufinansiranje troškova kontrole i sertifikacije organske proizvodnje, kao i nabavku priključne mehanizacije za organsku proizvodnju na teritoriji AP Vojvodine u 2018. godini. (od 20.09.2018. godine)</a:t>
            </a:r>
            <a:endParaRPr lang="sr-Latn-R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Latn-RS" dirty="0">
                <a:latin typeface="Calibri" panose="020F0502020204030204" pitchFamily="34" charset="0"/>
                <a:ea typeface="Times New Roman" panose="02020603050405020304" pitchFamily="18" charset="0"/>
              </a:rPr>
              <a:t>Konkurs za dodelu sredstava za podršku mladima u ruralnim područjima na teritoriji AP Vojvodine u 2018. godini. (od 06.05.2018. godine)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sr-Latn-R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sr-Latn-RS" sz="2800" b="1" dirty="0">
                <a:ea typeface="Calibri" panose="020F0502020204030204" pitchFamily="34" charset="0"/>
              </a:rPr>
              <a:t> </a:t>
            </a:r>
            <a:r>
              <a:rPr lang="sr-Latn-RS" sz="2800" b="1" u="sng" dirty="0"/>
              <a:t>IPARD II: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r-Latn-RS" sz="1600" dirty="0"/>
              <a:t>INVESTICIJA U FIZIČKU IMOVINU POLJOPRIVREDNIH GAZDINSTVA (Javni poziv i konkurs od 04.01.2018. godine)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sr-Latn-RS" sz="1600" dirty="0"/>
          </a:p>
          <a:p>
            <a:pPr>
              <a:lnSpc>
                <a:spcPct val="150000"/>
              </a:lnSpc>
            </a:pPr>
            <a:r>
              <a:rPr lang="sr-Latn-RS" sz="1600" dirty="0"/>
              <a:t>2.     NOVI POZIVI SU U TOKU </a:t>
            </a:r>
          </a:p>
          <a:p>
            <a:endParaRPr lang="sr-Latn-RS" sz="1600" dirty="0"/>
          </a:p>
          <a:p>
            <a:endParaRPr lang="sr-Latn-RS" sz="1600" dirty="0"/>
          </a:p>
          <a:p>
            <a:endParaRPr lang="sr-Latn-RS" sz="1600" dirty="0"/>
          </a:p>
          <a:p>
            <a:endParaRPr lang="sr-Latn-RS" sz="1600" dirty="0"/>
          </a:p>
          <a:p>
            <a:r>
              <a:rPr lang="sr-Latn-RS" sz="1600" dirty="0"/>
              <a:t> </a:t>
            </a:r>
          </a:p>
          <a:p>
            <a:r>
              <a:rPr lang="sr-Latn-RS" sz="1600" b="1" dirty="0"/>
              <a:t> </a:t>
            </a:r>
            <a:endParaRPr lang="sr-Latn-RS" sz="1600" dirty="0"/>
          </a:p>
          <a:p>
            <a:pPr algn="just">
              <a:spcAft>
                <a:spcPts val="0"/>
              </a:spcAft>
            </a:pP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2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47667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sr-Latn-RS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BC1A59-4EBD-4272-811F-B5F777FA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43680"/>
            <a:ext cx="7543800" cy="1450757"/>
          </a:xfrm>
        </p:spPr>
        <p:txBody>
          <a:bodyPr>
            <a:normAutofit/>
          </a:bodyPr>
          <a:lstStyle/>
          <a:p>
            <a:r>
              <a:rPr lang="sr-Latn-RS" sz="4000" b="1" dirty="0">
                <a:latin typeface="Calibri" panose="020F0502020204030204" pitchFamily="34" charset="0"/>
                <a:ea typeface="Calibri" panose="020F0502020204030204" pitchFamily="34" charset="0"/>
              </a:rPr>
              <a:t>KREDITNA PODRŠKA:</a:t>
            </a:r>
            <a:endParaRPr lang="sr-Latn-R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058DE-BC2B-4192-93EF-FAFF9859F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781489" cy="4023360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0"/>
              </a:spcAft>
            </a:pPr>
            <a:r>
              <a:rPr lang="sr-Latn-RS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sr-Latn-RS" sz="2900" b="1" dirty="0">
                <a:latin typeface="Calibri" panose="020F0502020204030204" pitchFamily="34" charset="0"/>
                <a:ea typeface="Calibri" panose="020F0502020204030204" pitchFamily="34" charset="0"/>
              </a:rPr>
              <a:t>Nacionalna mera</a:t>
            </a:r>
            <a:r>
              <a:rPr lang="sr-Latn-RS" sz="29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sr-Latn-RS" sz="2600" dirty="0">
                <a:latin typeface="Calibri" panose="020F0502020204030204" pitchFamily="34" charset="0"/>
                <a:ea typeface="Calibri" panose="020F0502020204030204" pitchFamily="34" charset="0"/>
              </a:rPr>
              <a:t>Poljoprivredni krediti sa subvencioniranom kamatnom stopom (od 22.05-01.12.2018. godine).</a:t>
            </a:r>
          </a:p>
          <a:p>
            <a:pPr algn="just">
              <a:spcAft>
                <a:spcPts val="0"/>
              </a:spcAft>
            </a:pPr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sr-Latn-RS" sz="2900" b="1" dirty="0">
                <a:latin typeface="Calibri" panose="020F0502020204030204" pitchFamily="34" charset="0"/>
                <a:ea typeface="Calibri" panose="020F0502020204030204" pitchFamily="34" charset="0"/>
              </a:rPr>
              <a:t>AP Vojvodina</a:t>
            </a:r>
            <a:r>
              <a:rPr lang="sr-Latn-RS" sz="29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sr-Latn-RS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POKRAJINSKI FOND ZA RAZVOJ: konkurs za dodelu kredita za nabavku nove polj. mehanizacije (pogonske i priključne) u poljoprivredi u 2018. godini. (od 23.03. do 25.05.2018. godini)</a:t>
            </a:r>
            <a:endParaRPr lang="sr-Latn-RS" sz="23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sr-Latn-RS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RAZVOJNI FOND VOJVODINE: konkurs za dugoročne kredite za nabavku nove polj. mehanizacije.</a:t>
            </a:r>
            <a:endParaRPr lang="sr-Latn-RS" sz="23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sr-Latn-RS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GARANCIJSKI FOND AP Vojvodine: garancije za poljoprivredne kredite poslovnih banaka.</a:t>
            </a:r>
            <a:endParaRPr lang="sr-Latn-RS" sz="23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sr-Latn-RS" sz="2900" b="1" dirty="0">
                <a:latin typeface="Calibri" panose="020F0502020204030204" pitchFamily="34" charset="0"/>
                <a:ea typeface="Calibri" panose="020F0502020204030204" pitchFamily="34" charset="0"/>
              </a:rPr>
              <a:t>Podrška organa lokalne samouprave</a:t>
            </a:r>
          </a:p>
          <a:p>
            <a:pPr algn="just">
              <a:spcAft>
                <a:spcPts val="0"/>
              </a:spcAft>
            </a:pPr>
            <a:r>
              <a:rPr lang="sr-Latn-RS" sz="2300" dirty="0">
                <a:latin typeface="Calibri" panose="020F0502020204030204" pitchFamily="34" charset="0"/>
                <a:ea typeface="Calibri" panose="020F0502020204030204" pitchFamily="34" charset="0"/>
              </a:rPr>
              <a:t>        (U zavisnosti od finansijske snage i izvora sredstava od opštine do opštine)</a:t>
            </a:r>
          </a:p>
          <a:p>
            <a:pPr algn="just">
              <a:spcAft>
                <a:spcPts val="0"/>
              </a:spcAft>
            </a:pPr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3866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6E2ECC-218F-4843-B69F-A5CD4FDF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16632"/>
            <a:ext cx="7543800" cy="1450757"/>
          </a:xfrm>
        </p:spPr>
        <p:txBody>
          <a:bodyPr>
            <a:normAutofit/>
          </a:bodyPr>
          <a:lstStyle/>
          <a:p>
            <a:r>
              <a:rPr lang="sr-Latn-RS" sz="4000" b="1" dirty="0">
                <a:latin typeface="+mn-lt"/>
              </a:rPr>
              <a:t>Fondacija PROSPERITATI :</a:t>
            </a:r>
            <a:endParaRPr lang="sr-Latn-RS" sz="400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F1F53-BB20-4356-881D-61939A62B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 err="1"/>
              <a:t>Kombinovana</a:t>
            </a:r>
            <a:r>
              <a:rPr lang="en-US" sz="3400" dirty="0"/>
              <a:t> </a:t>
            </a:r>
            <a:r>
              <a:rPr lang="en-US" sz="3400" dirty="0" err="1"/>
              <a:t>podrška</a:t>
            </a:r>
            <a:r>
              <a:rPr lang="en-US" sz="3400" dirty="0"/>
              <a:t> za </a:t>
            </a:r>
            <a:r>
              <a:rPr lang="en-US" sz="3400" dirty="0" err="1"/>
              <a:t>razvoj</a:t>
            </a:r>
            <a:r>
              <a:rPr lang="en-US" sz="3400" dirty="0"/>
              <a:t> </a:t>
            </a:r>
            <a:r>
              <a:rPr lang="en-US" sz="3400" dirty="0" err="1"/>
              <a:t>poljoprivrede</a:t>
            </a:r>
            <a:r>
              <a:rPr lang="en-US" sz="3400" dirty="0"/>
              <a:t> </a:t>
            </a:r>
            <a:r>
              <a:rPr lang="sr-Latn-RS" sz="3400" dirty="0"/>
              <a:t>i</a:t>
            </a:r>
            <a:r>
              <a:rPr lang="en-US" sz="3400" dirty="0"/>
              <a:t> </a:t>
            </a:r>
            <a:r>
              <a:rPr lang="en-US" sz="3400" dirty="0" err="1"/>
              <a:t>ekonomije</a:t>
            </a:r>
            <a:r>
              <a:rPr lang="en-US" sz="3400" dirty="0"/>
              <a:t> (</a:t>
            </a:r>
            <a:r>
              <a:rPr lang="en-US" sz="3400" dirty="0" err="1"/>
              <a:t>zahtevi</a:t>
            </a:r>
            <a:r>
              <a:rPr lang="sr-Latn-RS" sz="3400" dirty="0"/>
              <a:t> iz</a:t>
            </a:r>
            <a:r>
              <a:rPr lang="en-US" sz="3400" dirty="0"/>
              <a:t> 2017</a:t>
            </a:r>
            <a:r>
              <a:rPr lang="sr-Latn-RS" sz="3400" dirty="0"/>
              <a:t>. godine - odobrena sredstva realizovana</a:t>
            </a:r>
            <a:r>
              <a:rPr lang="en-US" sz="3400" dirty="0"/>
              <a:t> u 2018</a:t>
            </a:r>
            <a:r>
              <a:rPr lang="sr-Latn-RS" sz="3400" dirty="0"/>
              <a:t>., kao i novi krug finansiranja iz 2018. godine</a:t>
            </a:r>
            <a:r>
              <a:rPr lang="en-US" sz="3400" dirty="0"/>
              <a:t>) </a:t>
            </a:r>
            <a:endParaRPr lang="sr-Latn-RS" sz="34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3400" dirty="0"/>
              <a:t>Bespovratna sredstva  Fondacije </a:t>
            </a:r>
            <a:r>
              <a:rPr lang="en-US" sz="3400" dirty="0" err="1"/>
              <a:t>Prosperitati</a:t>
            </a:r>
            <a:r>
              <a:rPr lang="sr-Latn-RS" sz="3400" dirty="0"/>
              <a:t> </a:t>
            </a:r>
            <a:r>
              <a:rPr lang="en-US" sz="3400" dirty="0"/>
              <a:t>+</a:t>
            </a:r>
            <a:r>
              <a:rPr lang="sr-Latn-RS" sz="3400" dirty="0"/>
              <a:t> </a:t>
            </a:r>
            <a:r>
              <a:rPr lang="en-US" sz="3400" dirty="0" err="1"/>
              <a:t>subvencionisan</a:t>
            </a:r>
            <a:r>
              <a:rPr lang="en-US" sz="3400" dirty="0"/>
              <a:t> </a:t>
            </a:r>
            <a:r>
              <a:rPr lang="en-US" sz="3400" dirty="0" err="1"/>
              <a:t>kredit</a:t>
            </a:r>
            <a:r>
              <a:rPr lang="sr-Latn-RS" sz="3400" dirty="0"/>
              <a:t> </a:t>
            </a:r>
            <a:r>
              <a:rPr lang="en-US" sz="3400" dirty="0"/>
              <a:t>+</a:t>
            </a:r>
            <a:r>
              <a:rPr lang="sr-Latn-RS" sz="3400" dirty="0"/>
              <a:t> </a:t>
            </a:r>
            <a:r>
              <a:rPr lang="en-US" sz="3400" dirty="0" err="1"/>
              <a:t>učešće</a:t>
            </a:r>
            <a:r>
              <a:rPr lang="sr-Latn-RS" sz="3400" dirty="0"/>
              <a:t> podnosioca zahteva</a:t>
            </a:r>
            <a:r>
              <a:rPr lang="en-US" sz="3400" dirty="0"/>
              <a:t>)</a:t>
            </a:r>
            <a:endParaRPr lang="sr-Latn-RS" sz="34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3400" dirty="0"/>
              <a:t>Uloga </a:t>
            </a:r>
            <a:r>
              <a:rPr lang="en-US" sz="3400" dirty="0" err="1"/>
              <a:t>poljoprivred</a:t>
            </a:r>
            <a:r>
              <a:rPr lang="sr-Latn-RS" sz="3400" dirty="0"/>
              <a:t>nih</a:t>
            </a:r>
            <a:r>
              <a:rPr lang="en-US" sz="3400" dirty="0"/>
              <a:t> integrator</a:t>
            </a:r>
            <a:r>
              <a:rPr lang="sr-Latn-RS" sz="3400" dirty="0"/>
              <a:t>a – organizatora proizvodnje i garanta</a:t>
            </a:r>
          </a:p>
          <a:p>
            <a:pPr>
              <a:lnSpc>
                <a:spcPct val="150000"/>
              </a:lnSpc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0069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17" name="Group 473"/>
          <p:cNvGraphicFramePr>
            <a:graphicFrameLocks noGrp="1"/>
          </p:cNvGraphicFramePr>
          <p:nvPr/>
        </p:nvGraphicFramePr>
        <p:xfrm>
          <a:off x="371475" y="620713"/>
          <a:ext cx="8324850" cy="5329237"/>
        </p:xfrm>
        <a:graphic>
          <a:graphicData uri="http://schemas.openxmlformats.org/drawingml/2006/table">
            <a:tbl>
              <a:tblPr/>
              <a:tblGrid>
                <a:gridCol w="80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4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Оса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Бр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Мере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: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Алокација фондова по осама и мерама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4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sr-Cyrl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 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Инвестиције у фарме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4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sr-Cyrl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 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Инвестиције у прераду и маркетинг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58%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Техничка подршка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4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1774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3445</TotalTime>
  <Words>782</Words>
  <Application>Microsoft Office PowerPoint</Application>
  <PresentationFormat>On-screen Show (4:3)</PresentationFormat>
  <Paragraphs>322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Retrospect</vt:lpstr>
      <vt:lpstr>XXV Naučni skup PRAVCI RAZVOJA TRAKTORA I OBNOVLJIVIH IZVORA ENERGIJE  STANJE NA TRŽIŠTU POLJOPRIVREDNE MEHANIZACIJE U SRBIJI 2018. GODINE  Poslovno udruženje uvoznika poljoprivrednih mašina mr Đorđe Mišković, predsednik skupštine    </vt:lpstr>
      <vt:lpstr>PowerPoint Presentation</vt:lpstr>
      <vt:lpstr>Trendovi na tržištu u 2018. godini</vt:lpstr>
      <vt:lpstr>   Nacionalne mere podrške:</vt:lpstr>
      <vt:lpstr>  Nacionalne mere podrške:</vt:lpstr>
      <vt:lpstr>PowerPoint Presentation</vt:lpstr>
      <vt:lpstr>KREDITNA PODRŠKA:</vt:lpstr>
      <vt:lpstr>Fondacija PROSPERITATI :</vt:lpstr>
      <vt:lpstr>PowerPoint Presentation</vt:lpstr>
      <vt:lpstr>PowerPoint Presentation</vt:lpstr>
      <vt:lpstr>Uvoz novih žitnih kombajna – 83 komada  (u periodu 01.01. - 30.09.2018.)</vt:lpstr>
      <vt:lpstr>Uvoz novih i polovnih žitnih kombajna u periodu 2010.-2018. godine  (u komadima)</vt:lpstr>
      <vt:lpstr>Uvoz novih traktora - 1.136 komada (u periodu 01.01.-30.09.2018.)</vt:lpstr>
      <vt:lpstr>Uvoz novih traktora iz zemalja zapadne Evrope i SAD - 472 komada  (u periodu od 01.01. – 30.09.2018.) </vt:lpstr>
      <vt:lpstr>Uvoz novih i polovnih traktora  u periodu 2010.-2018. godine  (u komadima)</vt:lpstr>
      <vt:lpstr>Uvoz novih teleskopskih manipulatora  -  75 komada  (u periodu 01.01.-30.09.2018.)</vt:lpstr>
      <vt:lpstr>Uvoz novih teleskopskih manipulatora u periodu 2010-2018   (u komadima)</vt:lpstr>
      <vt:lpstr>I dalje aktuelno...</vt:lpstr>
      <vt:lpstr>         www.ami-ns.org.rs</vt:lpstr>
      <vt:lpstr>Izvori :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JUMTO 2016</dc:title>
  <dc:creator>win7</dc:creator>
  <cp:lastModifiedBy>Fani Fodor</cp:lastModifiedBy>
  <cp:revision>144</cp:revision>
  <cp:lastPrinted>2017-01-30T13:58:18Z</cp:lastPrinted>
  <dcterms:created xsi:type="dcterms:W3CDTF">2016-11-27T16:22:37Z</dcterms:created>
  <dcterms:modified xsi:type="dcterms:W3CDTF">2018-12-07T07:44:07Z</dcterms:modified>
</cp:coreProperties>
</file>