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65" r:id="rId2"/>
    <p:sldId id="293" r:id="rId3"/>
    <p:sldId id="259" r:id="rId4"/>
    <p:sldId id="282" r:id="rId5"/>
    <p:sldId id="294" r:id="rId6"/>
    <p:sldId id="270" r:id="rId7"/>
    <p:sldId id="299" r:id="rId8"/>
    <p:sldId id="274" r:id="rId9"/>
    <p:sldId id="275" r:id="rId10"/>
    <p:sldId id="261" r:id="rId11"/>
    <p:sldId id="300" r:id="rId12"/>
    <p:sldId id="302" r:id="rId13"/>
    <p:sldId id="303" r:id="rId14"/>
    <p:sldId id="283" r:id="rId15"/>
    <p:sldId id="298" r:id="rId16"/>
    <p:sldId id="277" r:id="rId17"/>
    <p:sldId id="267" r:id="rId18"/>
    <p:sldId id="291" r:id="rId19"/>
  </p:sldIdLst>
  <p:sldSz cx="9144000" cy="6858000" type="screen4x3"/>
  <p:notesSz cx="6794500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94660"/>
  </p:normalViewPr>
  <p:slideViewPr>
    <p:cSldViewPr>
      <p:cViewPr varScale="1">
        <p:scale>
          <a:sx n="68" d="100"/>
          <a:sy n="68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90969-C8AE-4C65-8E05-A1194CC818DA}" type="datetimeFigureOut">
              <a:rPr lang="sr-Latn-RS" smtClean="0"/>
              <a:pPr/>
              <a:t>23.1.2018.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1974"/>
            <a:ext cx="543560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4283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362238"/>
            <a:ext cx="2944283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C896F-FF79-443E-9F62-C8EC25B1B972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9761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9755DB2-9050-49DB-9382-C6A42EDAEB33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2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30725" name="Slide Number Placeholder 3"/>
          <p:cNvSpPr txBox="1">
            <a:spLocks noGrp="1"/>
          </p:cNvSpPr>
          <p:nvPr/>
        </p:nvSpPr>
        <p:spPr bwMode="auto">
          <a:xfrm>
            <a:off x="3849428" y="9362851"/>
            <a:ext cx="2943494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3108A75-81FA-4F73-9AFD-A2FDBB127398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14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4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D580-604E-44F8-84E3-C2288951665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54DC-B938-498E-AF23-ABB7E683C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D580-604E-44F8-84E3-C2288951665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54DC-B938-498E-AF23-ABB7E683C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D580-604E-44F8-84E3-C2288951665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54DC-B938-498E-AF23-ABB7E683C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D580-604E-44F8-84E3-C2288951665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54DC-B938-498E-AF23-ABB7E683C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D580-604E-44F8-84E3-C2288951665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54DC-B938-498E-AF23-ABB7E683C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D580-604E-44F8-84E3-C2288951665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54DC-B938-498E-AF23-ABB7E683C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D580-604E-44F8-84E3-C2288951665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54DC-B938-498E-AF23-ABB7E683C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D580-604E-44F8-84E3-C2288951665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54DC-B938-498E-AF23-ABB7E683C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D580-604E-44F8-84E3-C2288951665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54DC-B938-498E-AF23-ABB7E683C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D580-604E-44F8-84E3-C2288951665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54DC-B938-498E-AF23-ABB7E683C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D580-604E-44F8-84E3-C2288951665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54DC-B938-498E-AF23-ABB7E683C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CD580-604E-44F8-84E3-C2288951665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354DC-B938-498E-AF23-ABB7E683C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51681" y="404664"/>
            <a:ext cx="8640638" cy="4104456"/>
          </a:xfrm>
        </p:spPr>
        <p:txBody>
          <a:bodyPr>
            <a:normAutofit/>
          </a:bodyPr>
          <a:lstStyle/>
          <a:p>
            <a:r>
              <a:rPr lang="sr-Latn-RS" altLang="sr-Latn-RS" sz="3100" b="1" dirty="0"/>
              <a:t>XLIV SIMPOZIJUM POLJOPRIVREDNA TEHNIKA</a:t>
            </a:r>
            <a:br>
              <a:rPr lang="sr-Latn-RS" altLang="sr-Latn-RS" sz="2200" b="1" dirty="0"/>
            </a:br>
            <a:br>
              <a:rPr lang="sr-Latn-RS" altLang="sr-Latn-RS" sz="2200" b="1" dirty="0"/>
            </a:br>
            <a:r>
              <a:rPr lang="sr-Latn-RS" altLang="sr-Latn-RS" sz="2200" b="1" dirty="0"/>
              <a:t>Zlatibor 22.1.2018.</a:t>
            </a:r>
            <a:br>
              <a:rPr lang="sr-Latn-RS" altLang="sr-Latn-RS" sz="2200" b="1" dirty="0"/>
            </a:br>
            <a:br>
              <a:rPr lang="sr-Latn-RS" altLang="sr-Latn-RS" sz="1400" b="1" dirty="0"/>
            </a:br>
            <a:br>
              <a:rPr lang="sr-Latn-RS" altLang="sr-Latn-RS" sz="1400" b="1" dirty="0"/>
            </a:br>
            <a:r>
              <a:rPr lang="sr-Latn-RS" altLang="sr-Latn-RS" sz="3100" b="1" u="sng" dirty="0"/>
              <a:t>AKTUELNOSTI NA TRŽIŠTU POLJOPRIVREDNE  MEHANIZACIJE U SRBIJI</a:t>
            </a:r>
            <a:endParaRPr lang="en-US" altLang="sr-Latn-RS" sz="3100" b="1" u="sng" dirty="0"/>
          </a:p>
        </p:txBody>
      </p:sp>
      <p:sp>
        <p:nvSpPr>
          <p:cNvPr id="2" name="Rectangle 1"/>
          <p:cNvSpPr/>
          <p:nvPr/>
        </p:nvSpPr>
        <p:spPr>
          <a:xfrm>
            <a:off x="637523" y="580526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altLang="sr-Latn-RS" b="1" dirty="0">
                <a:solidFill>
                  <a:srgbClr val="1E1C11"/>
                </a:solidFill>
              </a:rPr>
              <a:t>POSLOVNO UDRUŽENJE UVOZNIKA I IZVOZNIKA POLJOPRIVREDNE MEHANIZACIJE</a:t>
            </a:r>
          </a:p>
          <a:p>
            <a:pPr algn="ctr"/>
            <a:r>
              <a:rPr lang="en-US" altLang="sr-Latn-RS" b="1" dirty="0" err="1">
                <a:solidFill>
                  <a:srgbClr val="1E1C11"/>
                </a:solidFill>
              </a:rPr>
              <a:t>mr</a:t>
            </a:r>
            <a:r>
              <a:rPr lang="en-US" altLang="sr-Latn-RS" b="1" dirty="0">
                <a:solidFill>
                  <a:srgbClr val="1E1C11"/>
                </a:solidFill>
              </a:rPr>
              <a:t> Đorđe </a:t>
            </a:r>
            <a:r>
              <a:rPr lang="en-US" altLang="sr-Latn-RS" b="1" dirty="0" err="1">
                <a:solidFill>
                  <a:srgbClr val="1E1C11"/>
                </a:solidFill>
              </a:rPr>
              <a:t>Mišković</a:t>
            </a:r>
            <a:r>
              <a:rPr lang="en-US" altLang="sr-Latn-RS" b="1" dirty="0">
                <a:solidFill>
                  <a:srgbClr val="1E1C11"/>
                </a:solidFill>
              </a:rPr>
              <a:t>, </a:t>
            </a:r>
            <a:r>
              <a:rPr lang="en-US" altLang="sr-Latn-RS" b="1" dirty="0" err="1">
                <a:solidFill>
                  <a:srgbClr val="1E1C11"/>
                </a:solidFill>
              </a:rPr>
              <a:t>generalni</a:t>
            </a:r>
            <a:r>
              <a:rPr lang="en-US" altLang="sr-Latn-RS" b="1" dirty="0">
                <a:solidFill>
                  <a:srgbClr val="1E1C11"/>
                </a:solidFill>
              </a:rPr>
              <a:t> </a:t>
            </a:r>
            <a:r>
              <a:rPr lang="en-US" altLang="sr-Latn-RS" b="1" dirty="0" err="1">
                <a:solidFill>
                  <a:srgbClr val="1E1C11"/>
                </a:solidFill>
              </a:rPr>
              <a:t>sekretar</a:t>
            </a:r>
            <a:endParaRPr lang="en-US" altLang="sr-Latn-RS" b="1" dirty="0">
              <a:solidFill>
                <a:srgbClr val="1E1C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37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r-Latn-RS" dirty="0"/>
              <a:t>Šta očekujemo u 2018?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/>
              <a:t>Nastavak subvencioniranja u okviru NPRD (Agrarni budžet 44 mlrd.din - 11,8% veći nego u 2017 –  od toga cca 26,7 mlrd.din u 2018 god. namenjeno za subvencije - direktna plaćanja, podsticaje za ruralni razvoj, posebne podsticaje)</a:t>
            </a:r>
          </a:p>
          <a:p>
            <a:r>
              <a:rPr lang="sr-Latn-RS" dirty="0"/>
              <a:t>Ažurniju obradu zahteva u Upravi za agrarna plaćanja, kao i veću transparentnost u pristupu obrađenih predmeta</a:t>
            </a:r>
          </a:p>
          <a:p>
            <a:r>
              <a:rPr lang="sr-Latn-RS" dirty="0"/>
              <a:t>Efekte od prvih poziva po IPARD programu</a:t>
            </a:r>
          </a:p>
          <a:p>
            <a:r>
              <a:rPr lang="sr-Latn-RS" dirty="0"/>
              <a:t>Nastavak subvencija fondacije Prosperitati, Zadružnog Saveza i lokalnih samouprava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927084" cy="57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47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339752" y="515933"/>
          <a:ext cx="4536503" cy="592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6292153" imgH="8217516" progId="Word.Document.12">
                  <p:embed/>
                </p:oleObj>
              </mc:Choice>
              <mc:Fallback>
                <p:oleObj name="Document" r:id="rId3" imgW="6292153" imgH="8217516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515933"/>
                        <a:ext cx="4536503" cy="5922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25588" y="460375"/>
          <a:ext cx="6092825" cy="593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3" imgW="6093237" imgH="5938108" progId="Word.Document.12">
                  <p:embed/>
                </p:oleObj>
              </mc:Choice>
              <mc:Fallback>
                <p:oleObj name="Document" r:id="rId3" imgW="6093237" imgH="593810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460375"/>
                        <a:ext cx="6092825" cy="593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17" name="Group 473"/>
          <p:cNvGraphicFramePr>
            <a:graphicFrameLocks noGrp="1"/>
          </p:cNvGraphicFramePr>
          <p:nvPr/>
        </p:nvGraphicFramePr>
        <p:xfrm>
          <a:off x="371475" y="620713"/>
          <a:ext cx="8324850" cy="5329237"/>
        </p:xfrm>
        <a:graphic>
          <a:graphicData uri="http://schemas.openxmlformats.org/drawingml/2006/table">
            <a:tbl>
              <a:tblPr/>
              <a:tblGrid>
                <a:gridCol w="80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8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9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4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sr-Cyrl-C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Оса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sr-Cyrl-C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Бр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sr-Cyrl-C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Мере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: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sr-Cyrl-C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Алокација фондова по осама и мерама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4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sr-Cyrl-C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 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sr-Cyrl-C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Инвестиције у фарме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39%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4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sr-Cyrl-C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 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sr-Cyrl-C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Инвестиције у прераду и маркетинг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58%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sr-Cyrl-C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Техничка подршка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3%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46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0"/>
            <a:ext cx="9118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727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sr-Latn-RS" dirty="0"/>
              <a:t> dalje aktuelno...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/>
              <a:t>Problem nekontrolisanog uvoza poljoprivrednih mašina bez ograničenja starosti </a:t>
            </a:r>
          </a:p>
          <a:p>
            <a:r>
              <a:rPr lang="sr-Latn-RS" dirty="0"/>
              <a:t>Usklađivanje naših propisa sa standardima EU u pogledu emisije izduvnih gasova</a:t>
            </a:r>
          </a:p>
          <a:p>
            <a:r>
              <a:rPr lang="en-US" dirty="0"/>
              <a:t>U</a:t>
            </a:r>
            <a:r>
              <a:rPr lang="sr-Latn-RS" dirty="0"/>
              <a:t>napređenje bezbednosti u saobraćaju</a:t>
            </a:r>
          </a:p>
          <a:p>
            <a:r>
              <a:rPr lang="en-US" dirty="0"/>
              <a:t>S</a:t>
            </a:r>
            <a:r>
              <a:rPr lang="sr-Latn-RS" dirty="0"/>
              <a:t>aradnja sa svim relevantnim institucijama u zemlji i inostanstvu</a:t>
            </a:r>
          </a:p>
          <a:p>
            <a:r>
              <a:rPr lang="sr-Latn-RS" dirty="0"/>
              <a:t>Partnerski odnos sa Novosadskim sajmom (MPS se održava od 15</a:t>
            </a:r>
            <a:r>
              <a:rPr lang="en-US" dirty="0"/>
              <a:t> </a:t>
            </a:r>
            <a:r>
              <a:rPr lang="sr-Latn-RS" dirty="0"/>
              <a:t>-</a:t>
            </a:r>
            <a:r>
              <a:rPr lang="en-US" dirty="0"/>
              <a:t> </a:t>
            </a:r>
            <a:r>
              <a:rPr lang="sr-Latn-RS" dirty="0"/>
              <a:t>21.</a:t>
            </a:r>
            <a:r>
              <a:rPr lang="en-US" dirty="0"/>
              <a:t>m</a:t>
            </a:r>
            <a:r>
              <a:rPr lang="sr-Latn-RS" dirty="0"/>
              <a:t>aja</a:t>
            </a:r>
            <a:r>
              <a:rPr lang="en-US" dirty="0"/>
              <a:t> </a:t>
            </a:r>
            <a:r>
              <a:rPr lang="sr-Latn-RS" dirty="0"/>
              <a:t>2018</a:t>
            </a:r>
            <a:r>
              <a:rPr lang="en-US" dirty="0"/>
              <a:t>.</a:t>
            </a:r>
            <a:r>
              <a:rPr lang="sr-Latn-RS" dirty="0"/>
              <a:t>)</a:t>
            </a:r>
          </a:p>
          <a:p>
            <a:endParaRPr lang="sr-Latn-R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/>
          <a:lstStyle/>
          <a:p>
            <a:pPr algn="l"/>
            <a:r>
              <a:rPr lang="sr-Latn-RS" dirty="0"/>
              <a:t>         </a:t>
            </a:r>
            <a:r>
              <a:rPr lang="sr-Latn-RS" dirty="0">
                <a:solidFill>
                  <a:srgbClr val="0000FF"/>
                </a:solidFill>
              </a:rPr>
              <a:t>www.ami-ns.org.rs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36671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44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7281863" cy="1143000"/>
          </a:xfrm>
        </p:spPr>
        <p:txBody>
          <a:bodyPr/>
          <a:lstStyle/>
          <a:p>
            <a:r>
              <a:rPr lang="en-US" altLang="sr-Latn-RS" sz="4000"/>
              <a:t>Izvori</a:t>
            </a:r>
            <a:r>
              <a:rPr lang="en-US" altLang="sr-Latn-RS" sz="3600"/>
              <a:t> :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175125"/>
          </a:xfrm>
        </p:spPr>
        <p:txBody>
          <a:bodyPr>
            <a:normAutofit/>
          </a:bodyPr>
          <a:lstStyle/>
          <a:p>
            <a:r>
              <a:rPr lang="en-US" altLang="sr-Latn-RS" sz="2400" dirty="0" err="1"/>
              <a:t>Statistički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podaci</a:t>
            </a:r>
            <a:r>
              <a:rPr lang="en-US" altLang="sr-Latn-RS" sz="2400" dirty="0"/>
              <a:t> o </a:t>
            </a:r>
            <a:r>
              <a:rPr lang="en-US" altLang="sr-Latn-RS" sz="2400" dirty="0" err="1"/>
              <a:t>uvozu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iz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Uprave</a:t>
            </a:r>
            <a:r>
              <a:rPr lang="en-US" altLang="sr-Latn-RS" sz="2400" dirty="0"/>
              <a:t> carina</a:t>
            </a:r>
            <a:endParaRPr lang="sr-Latn-RS" altLang="sr-Latn-RS" sz="2400" dirty="0"/>
          </a:p>
          <a:p>
            <a:r>
              <a:rPr lang="en-US" altLang="sr-Latn-RS" sz="2400" dirty="0" err="1"/>
              <a:t>Interna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baza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podataka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Poslovnog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udruženja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uvoznika</a:t>
            </a:r>
            <a:r>
              <a:rPr lang="en-US" altLang="sr-Latn-RS" sz="2400" dirty="0"/>
              <a:t> i </a:t>
            </a:r>
            <a:r>
              <a:rPr lang="en-US" altLang="sr-Latn-RS" sz="2400" dirty="0" err="1"/>
              <a:t>izvoznika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poljoprivredne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mehanizacije</a:t>
            </a:r>
            <a:r>
              <a:rPr lang="en-US" altLang="sr-Latn-RS" sz="2400" dirty="0"/>
              <a:t> </a:t>
            </a:r>
            <a:endParaRPr lang="sr-Latn-RS" altLang="sr-Latn-RS" sz="2400" dirty="0"/>
          </a:p>
          <a:p>
            <a:pPr>
              <a:buNone/>
            </a:pPr>
            <a:endParaRPr lang="en-US" altLang="sr-Latn-RS" sz="2400" dirty="0"/>
          </a:p>
        </p:txBody>
      </p:sp>
    </p:spTree>
    <p:extLst>
      <p:ext uri="{BB962C8B-B14F-4D97-AF65-F5344CB8AC3E}">
        <p14:creationId xmlns:p14="http://schemas.microsoft.com/office/powerpoint/2010/main" val="464732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Hvala na pažnji !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5857875" cy="43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81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408712" cy="593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60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Tržište poljoprivrednih mašina</a:t>
            </a:r>
            <a:br>
              <a:rPr lang="sr-Latn-RS" dirty="0"/>
            </a:br>
            <a:r>
              <a:rPr lang="sr-Latn-RS" dirty="0"/>
              <a:t>u Srbiji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</a:t>
            </a:r>
            <a:r>
              <a:rPr lang="sr-Latn-RS" dirty="0"/>
              <a:t>ast prodaje cca </a:t>
            </a:r>
            <a:r>
              <a:rPr lang="en-US"/>
              <a:t>6</a:t>
            </a:r>
            <a:r>
              <a:rPr lang="sr-Latn-RS"/>
              <a:t>0</a:t>
            </a:r>
            <a:r>
              <a:rPr lang="sr-Latn-RS" dirty="0"/>
              <a:t>% u odnosu na 2016 godinu</a:t>
            </a:r>
          </a:p>
          <a:p>
            <a:r>
              <a:rPr lang="sr-Latn-RS" dirty="0"/>
              <a:t>Obnovu su najviše ubrzale subvencije u okviru Nacionalnog programa za ruralni razvoj (za mlade poljoprivrednike, za gradnju objekata / skladišnog prostora, nabavku traktora do 100kw, za ulaganja u fizičku imovinu poljoprivrednih gazdinstava...)</a:t>
            </a:r>
          </a:p>
          <a:p>
            <a:r>
              <a:rPr lang="sr-Latn-RS" dirty="0"/>
              <a:t>Podrška Pokrajinskog sekretarijata za poljoprivredu AP Vojvodine (kreditne linije i subvencije), programi lokalnih samouprava i Zadružnog Saveza</a:t>
            </a:r>
          </a:p>
          <a:p>
            <a:r>
              <a:rPr lang="sr-Latn-RS" dirty="0"/>
              <a:t>Krediti sa subvencioniranom kamatnom stopom </a:t>
            </a:r>
          </a:p>
          <a:p>
            <a:r>
              <a:rPr lang="sr-Latn-RS" dirty="0"/>
              <a:t>Subvencije fondacije Prosperitati</a:t>
            </a:r>
          </a:p>
          <a:p>
            <a:endParaRPr lang="sr-Latn-R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457200" y="115888"/>
            <a:ext cx="82296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r-Latn-RS" sz="2400" b="1" dirty="0"/>
              <a:t>UVOZ NOVIH / POLOVNIH TRAKTORA I KOMBAJNA </a:t>
            </a:r>
            <a:br>
              <a:rPr lang="en-US" altLang="sr-Latn-RS" sz="2400" b="1" dirty="0"/>
            </a:br>
            <a:r>
              <a:rPr lang="en-US" altLang="sr-Latn-RS" sz="2400" b="1" dirty="0"/>
              <a:t>U PERIODU 01.01.-3</a:t>
            </a:r>
            <a:r>
              <a:rPr lang="sr-Latn-RS" altLang="sr-Latn-RS" sz="2400" b="1" dirty="0"/>
              <a:t>1</a:t>
            </a:r>
            <a:r>
              <a:rPr lang="en-US" altLang="sr-Latn-RS" sz="2400" b="1" dirty="0"/>
              <a:t>.</a:t>
            </a:r>
            <a:r>
              <a:rPr lang="sr-Latn-RS" altLang="sr-Latn-RS" sz="2400" b="1" dirty="0"/>
              <a:t>12</a:t>
            </a:r>
            <a:r>
              <a:rPr lang="en-US" altLang="sr-Latn-RS" sz="2400" b="1" dirty="0"/>
              <a:t>.201</a:t>
            </a:r>
            <a:r>
              <a:rPr lang="sr-Latn-RS" altLang="sr-Latn-RS" sz="2400" b="1" dirty="0"/>
              <a:t>7.</a:t>
            </a:r>
            <a:endParaRPr lang="en-US" altLang="sr-Latn-RS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393286"/>
              </p:ext>
            </p:extLst>
          </p:nvPr>
        </p:nvGraphicFramePr>
        <p:xfrm>
          <a:off x="1691680" y="1268760"/>
          <a:ext cx="5904656" cy="4933779"/>
        </p:xfrm>
        <a:graphic>
          <a:graphicData uri="http://schemas.openxmlformats.org/drawingml/2006/table">
            <a:tbl>
              <a:tblPr/>
              <a:tblGrid>
                <a:gridCol w="732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4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6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90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1001">
                <a:tc>
                  <a:txBody>
                    <a:bodyPr/>
                    <a:lstStyle/>
                    <a:p>
                      <a:pPr algn="l" fontAlgn="b"/>
                      <a:endParaRPr lang="sr-Latn-R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01.01.-31.12.2017.</a:t>
                      </a:r>
                    </a:p>
                  </a:txBody>
                  <a:tcPr marL="8550" marR="8550" marT="8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051">
                <a:tc>
                  <a:txBody>
                    <a:bodyPr/>
                    <a:lstStyle/>
                    <a:p>
                      <a:pPr algn="l" fontAlgn="b"/>
                      <a:endParaRPr lang="sr-Latn-R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NOVI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POLOVNI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700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8433 51 00 10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Kombajni za ubiranje poljoprivr.proizvoda za ind. montažu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201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8433 51 00 90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Kombajni za ubiranje poljoprivr.proizvoda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551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8433 53 10 00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Kombajni za krompir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451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8433 53 30 00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Kombajni za repu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101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8433 59 11 00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Kombajni za silžu , samohodni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001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8701 10 00 00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Traktori jednoosovinski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001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8701 30 00 90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Traktori guseničari - ostali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001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8701 91 10 10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Traktori ne preko  18 kW - novi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001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8701 91 10 90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Traktori ne preko  18 kW - upotrebljavani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609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802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8701 92 10 11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Traktori od 18 kW do 37 kW - za industr. montažu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357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001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8701 92 10 19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Traktori od 18 kW do 37 kW - ostali - novi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7802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8701 92 10 90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Traktori od 18 kW do 37 kW - ostali - uporebljavani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001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8701 93 10 10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Traktori od 37 kW do 75 kW - novi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933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8028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8701 93 10 90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Traktori od 37 kW do 75 kW - upotrebljavani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664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001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8701 94 10 10 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Traktori od 75 kW do 130 kW - novi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8028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8701 94 10 90 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Traktori od 75 kW do 130 kW - upotrebljavani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304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001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8701 95 10 10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Traktori preko 130 kW - novi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1001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8701 95 10 90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Traktori preko 130 kW - upotrebljavani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1001"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1001"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3011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1001"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65051"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0" marR="8550" marT="8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UKUPNO: </a:t>
                      </a:r>
                    </a:p>
                  </a:txBody>
                  <a:tcPr marL="8550" marR="8550" marT="85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4301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2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457200" y="115888"/>
            <a:ext cx="82296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r-Latn-RS" sz="2400" b="1" dirty="0"/>
              <a:t>UVOZ NOVIH / POLOVNIH KOMBAJNA </a:t>
            </a:r>
            <a:r>
              <a:rPr lang="sr-Latn-RS" altLang="sr-Latn-RS" sz="2400" b="1" dirty="0"/>
              <a:t>I TRAKTORA</a:t>
            </a:r>
            <a:br>
              <a:rPr lang="en-US" altLang="sr-Latn-RS" sz="2400" b="1" dirty="0"/>
            </a:br>
            <a:r>
              <a:rPr lang="en-US" altLang="sr-Latn-RS" sz="2400" b="1" dirty="0"/>
              <a:t>U PERIODU 01.01.-3</a:t>
            </a:r>
            <a:r>
              <a:rPr lang="sr-Latn-RS" altLang="sr-Latn-RS" sz="2400" b="1" dirty="0"/>
              <a:t>1</a:t>
            </a:r>
            <a:r>
              <a:rPr lang="en-US" altLang="sr-Latn-RS" sz="2400" b="1" dirty="0"/>
              <a:t>.</a:t>
            </a:r>
            <a:r>
              <a:rPr lang="sr-Latn-RS" altLang="sr-Latn-RS" sz="2400" b="1" dirty="0"/>
              <a:t>12</a:t>
            </a:r>
            <a:r>
              <a:rPr lang="en-US" altLang="sr-Latn-RS" sz="2400" b="1" dirty="0"/>
              <a:t>.201</a:t>
            </a:r>
            <a:r>
              <a:rPr lang="sr-Latn-RS" altLang="sr-Latn-RS" sz="2400" b="1" dirty="0"/>
              <a:t>7.</a:t>
            </a:r>
            <a:endParaRPr lang="en-US" altLang="sr-Latn-RS" sz="24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333303"/>
              </p:ext>
            </p:extLst>
          </p:nvPr>
        </p:nvGraphicFramePr>
        <p:xfrm>
          <a:off x="1547664" y="1109663"/>
          <a:ext cx="5741711" cy="5092588"/>
        </p:xfrm>
        <a:graphic>
          <a:graphicData uri="http://schemas.openxmlformats.org/drawingml/2006/table">
            <a:tbl>
              <a:tblPr/>
              <a:tblGrid>
                <a:gridCol w="787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51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1018"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01.01.-31.12.2017.</a:t>
                      </a:r>
                    </a:p>
                  </a:txBody>
                  <a:tcPr marL="9051" marR="9051" marT="9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577"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NOVI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POLOVNI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269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8433 51 00 10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Kombajni za ubiranje poljoprivr.proizvoda za ind. montažu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222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8433 51 00 90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Kombajni za ubiranje poljoprivr.proizvoda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9.074.801 €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6.844.567 €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068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8433 53 10 00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Kombajni za krompir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327.755 €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47.659 €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635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8433 53 30 00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Kombajni za repu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923.823 €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1.805.638 €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120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8433 59 11 00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Kombajni za silžu , samohodni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422.566 €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519.410 €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018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8701 10 00 00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Traktori jednoosovinski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288.033 €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018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8701 30 00 90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Traktori guseničari - ostali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1.224 €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018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8701 91 10 10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Traktori ne preko  18 kW - novi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261.594 €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018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8701 91 10 90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Traktori ne preko  18 kW - upotrebljavani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41.153 €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3.182.244 €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5833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8701 92 10 11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Traktori od 18 kW do 37 kW - za industrijsku montažu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2.632.617 €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1018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8701 92 10 19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Traktori od 18 kW do 37 kW - ostali - novi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7.709.568 €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5833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8701 92 10 90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Traktori od 18 kW do 37 kW - ostali - uporebljavani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230.106 €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1018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8701 93 10 10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Traktori od 37 kW do 75 kW - novi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17.885.209 €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5635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8701 93 10 90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Traktori od 37 kW do 75 kW - upotrebljavani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1.989.441 €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1018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8701 94 10 10 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Traktori od 75 kW do 130 kW - novi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21.744.071 €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55.743.822 €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8903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8701 94 10 90 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Traktori od 75 kW do 130 kW - upotrebljavani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2.535.954 €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1018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8701 95 10 10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Traktori preko 130 kW - novi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8.404.974 €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1018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8701 95 10 90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Traktori preko 130 kW - upotrebljavani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2.219.888 €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1018"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1018"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51" marR="9051" marT="905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7.017.766 €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58.926.066 €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1018"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0577"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1" marR="9051" marT="9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UKUPNO :</a:t>
                      </a:r>
                    </a:p>
                  </a:txBody>
                  <a:tcPr marL="9051" marR="9051" marT="905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65.943.832 €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304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n-US" altLang="sr-Latn-RS" sz="2800" b="1" dirty="0"/>
              <a:t>UVOZ NOVIH / POLOVNIH TRAKTORA </a:t>
            </a:r>
            <a:br>
              <a:rPr lang="en-US" altLang="sr-Latn-RS" sz="2800" b="1" dirty="0"/>
            </a:br>
            <a:r>
              <a:rPr lang="en-US" altLang="sr-Latn-RS" sz="2800" b="1" dirty="0"/>
              <a:t>U PERIODU 2010.-201</a:t>
            </a:r>
            <a:r>
              <a:rPr lang="sr-Latn-RS" altLang="sr-Latn-RS" sz="2800" b="1" dirty="0"/>
              <a:t>7</a:t>
            </a:r>
            <a:r>
              <a:rPr lang="en-US" altLang="sr-Latn-RS" sz="2800" b="1" dirty="0"/>
              <a:t>. GODINE</a:t>
            </a: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2" y="1556792"/>
            <a:ext cx="835292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6122374" cy="367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731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r-Latn-RS" dirty="0" err="1"/>
              <a:t>Pravci</a:t>
            </a:r>
            <a:r>
              <a:rPr lang="en-US" altLang="sr-Latn-RS" dirty="0"/>
              <a:t> </a:t>
            </a:r>
            <a:r>
              <a:rPr lang="en-US" altLang="sr-Latn-RS" dirty="0" err="1"/>
              <a:t>uvoza</a:t>
            </a:r>
            <a:r>
              <a:rPr lang="en-US" altLang="sr-Latn-RS" dirty="0"/>
              <a:t> </a:t>
            </a:r>
            <a:r>
              <a:rPr lang="en-US" altLang="sr-Latn-RS" dirty="0" err="1"/>
              <a:t>traktora</a:t>
            </a:r>
            <a:endParaRPr lang="en-US" altLang="sr-Latn-R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altLang="sr-Latn-RS" dirty="0"/>
          </a:p>
          <a:p>
            <a:endParaRPr lang="sr-Latn-RS" altLang="sr-Latn-RS" dirty="0"/>
          </a:p>
          <a:p>
            <a:r>
              <a:rPr lang="en-US" altLang="sr-Latn-RS" dirty="0" err="1"/>
              <a:t>Zapadna</a:t>
            </a:r>
            <a:r>
              <a:rPr lang="en-US" altLang="sr-Latn-RS" dirty="0"/>
              <a:t> </a:t>
            </a:r>
            <a:r>
              <a:rPr lang="en-US" altLang="sr-Latn-RS" dirty="0" err="1"/>
              <a:t>Evropa</a:t>
            </a:r>
            <a:r>
              <a:rPr lang="en-US" altLang="sr-Latn-RS" dirty="0"/>
              <a:t> </a:t>
            </a:r>
            <a:r>
              <a:rPr lang="en-US" altLang="sr-Latn-RS" dirty="0" err="1"/>
              <a:t>i</a:t>
            </a:r>
            <a:r>
              <a:rPr lang="en-US" altLang="sr-Latn-RS" dirty="0"/>
              <a:t> SAD </a:t>
            </a:r>
            <a:r>
              <a:rPr lang="en-US" altLang="sr-Latn-RS" dirty="0" err="1"/>
              <a:t>cca</a:t>
            </a:r>
            <a:r>
              <a:rPr lang="en-US" altLang="sr-Latn-RS" dirty="0"/>
              <a:t> </a:t>
            </a:r>
            <a:r>
              <a:rPr lang="sr-Latn-RS" altLang="sr-Latn-RS" dirty="0"/>
              <a:t>40</a:t>
            </a:r>
            <a:r>
              <a:rPr lang="en-US" altLang="sr-Latn-RS" dirty="0"/>
              <a:t>%</a:t>
            </a:r>
          </a:p>
          <a:p>
            <a:r>
              <a:rPr lang="en-US" altLang="sr-Latn-RS" dirty="0" err="1"/>
              <a:t>Bliski</a:t>
            </a:r>
            <a:r>
              <a:rPr lang="en-US" altLang="sr-Latn-RS" dirty="0"/>
              <a:t> </a:t>
            </a:r>
            <a:r>
              <a:rPr lang="en-US" altLang="sr-Latn-RS" dirty="0" err="1"/>
              <a:t>i</a:t>
            </a:r>
            <a:r>
              <a:rPr lang="en-US" altLang="sr-Latn-RS" dirty="0"/>
              <a:t> </a:t>
            </a:r>
            <a:r>
              <a:rPr lang="en-US" altLang="sr-Latn-RS" dirty="0" err="1"/>
              <a:t>Daleki</a:t>
            </a:r>
            <a:r>
              <a:rPr lang="en-US" altLang="sr-Latn-RS" dirty="0"/>
              <a:t> </a:t>
            </a:r>
            <a:r>
              <a:rPr lang="en-US" altLang="sr-Latn-RS" dirty="0" err="1"/>
              <a:t>istok</a:t>
            </a:r>
            <a:r>
              <a:rPr lang="en-US" altLang="sr-Latn-RS" dirty="0"/>
              <a:t> </a:t>
            </a:r>
            <a:r>
              <a:rPr lang="en-US" altLang="sr-Latn-RS" dirty="0" err="1"/>
              <a:t>cca</a:t>
            </a:r>
            <a:r>
              <a:rPr lang="sr-Latn-RS" altLang="sr-Latn-RS" dirty="0"/>
              <a:t> </a:t>
            </a:r>
            <a:r>
              <a:rPr lang="en-US" altLang="sr-Latn-RS" dirty="0"/>
              <a:t>35%</a:t>
            </a:r>
            <a:endParaRPr lang="sr-Latn-RS" altLang="sr-Latn-RS" dirty="0"/>
          </a:p>
          <a:p>
            <a:r>
              <a:rPr lang="en-US" altLang="sr-Latn-RS" dirty="0" err="1"/>
              <a:t>Centralna</a:t>
            </a:r>
            <a:r>
              <a:rPr lang="en-US" altLang="sr-Latn-RS" dirty="0"/>
              <a:t> </a:t>
            </a:r>
            <a:r>
              <a:rPr lang="en-US" altLang="sr-Latn-RS" dirty="0" err="1"/>
              <a:t>i</a:t>
            </a:r>
            <a:r>
              <a:rPr lang="en-US" altLang="sr-Latn-RS" dirty="0"/>
              <a:t> </a:t>
            </a:r>
            <a:r>
              <a:rPr lang="en-US" altLang="sr-Latn-RS" dirty="0" err="1"/>
              <a:t>Istočna</a:t>
            </a:r>
            <a:r>
              <a:rPr lang="en-US" altLang="sr-Latn-RS" dirty="0"/>
              <a:t> </a:t>
            </a:r>
            <a:r>
              <a:rPr lang="en-US" altLang="sr-Latn-RS" dirty="0" err="1"/>
              <a:t>Evropa</a:t>
            </a:r>
            <a:r>
              <a:rPr lang="en-US" altLang="sr-Latn-RS" dirty="0"/>
              <a:t> </a:t>
            </a:r>
            <a:r>
              <a:rPr lang="en-US" altLang="sr-Latn-RS" dirty="0" err="1"/>
              <a:t>cca</a:t>
            </a:r>
            <a:r>
              <a:rPr lang="en-US" altLang="sr-Latn-RS" dirty="0"/>
              <a:t> </a:t>
            </a:r>
            <a:r>
              <a:rPr lang="sr-Latn-RS" altLang="sr-Latn-RS" dirty="0"/>
              <a:t>25</a:t>
            </a:r>
            <a:r>
              <a:rPr lang="en-US" altLang="sr-Latn-RS" dirty="0"/>
              <a:t>%</a:t>
            </a:r>
          </a:p>
          <a:p>
            <a:endParaRPr lang="sr-Latn-RS" altLang="sr-Latn-RS" dirty="0"/>
          </a:p>
        </p:txBody>
      </p:sp>
    </p:spTree>
    <p:extLst>
      <p:ext uri="{BB962C8B-B14F-4D97-AF65-F5344CB8AC3E}">
        <p14:creationId xmlns:p14="http://schemas.microsoft.com/office/powerpoint/2010/main" val="4256293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n-US" altLang="sr-Latn-RS" sz="2800" b="1" dirty="0"/>
              <a:t>UVOZ NOVIH / POLOVNIH KOMBAJNA </a:t>
            </a:r>
            <a:br>
              <a:rPr lang="en-US" altLang="sr-Latn-RS" sz="2800" b="1" dirty="0"/>
            </a:br>
            <a:r>
              <a:rPr lang="en-US" altLang="sr-Latn-RS" sz="2800" b="1" dirty="0"/>
              <a:t>U PERIODU 2010.-201</a:t>
            </a:r>
            <a:r>
              <a:rPr lang="sr-Latn-RS" altLang="sr-Latn-RS" sz="2800" b="1" dirty="0"/>
              <a:t>7</a:t>
            </a:r>
            <a:r>
              <a:rPr lang="en-US" altLang="sr-Latn-RS" sz="2800" b="1" dirty="0"/>
              <a:t>. GODINE</a:t>
            </a:r>
          </a:p>
        </p:txBody>
      </p:sp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3"/>
            <a:ext cx="7776864" cy="72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78734"/>
            <a:ext cx="6409999" cy="385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998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>
            <a:normAutofit fontScale="90000"/>
          </a:bodyPr>
          <a:lstStyle/>
          <a:p>
            <a:r>
              <a:rPr lang="en-US" altLang="sr-Latn-RS" sz="2800" b="1" dirty="0"/>
              <a:t>UVOZ NOVIH/POLOVNIH </a:t>
            </a:r>
            <a:r>
              <a:rPr lang="sr-Latn-RS" altLang="sr-Latn-RS" sz="2800" b="1" dirty="0"/>
              <a:t>TELESKOPSKIH MANIPULATORA</a:t>
            </a:r>
            <a:r>
              <a:rPr lang="en-US" altLang="sr-Latn-RS" sz="2800" b="1" dirty="0"/>
              <a:t> </a:t>
            </a:r>
            <a:br>
              <a:rPr lang="en-US" altLang="sr-Latn-RS" sz="2800" b="1" dirty="0"/>
            </a:br>
            <a:r>
              <a:rPr lang="en-US" altLang="sr-Latn-RS" sz="2800" b="1" dirty="0"/>
              <a:t>U PERIODU 2010.-201</a:t>
            </a:r>
            <a:r>
              <a:rPr lang="sr-Latn-RS" altLang="sr-Latn-RS" sz="2800" b="1" dirty="0"/>
              <a:t>7</a:t>
            </a:r>
            <a:r>
              <a:rPr lang="en-US" altLang="sr-Latn-RS" sz="2800" b="1" dirty="0"/>
              <a:t>. GODINE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5"/>
            <a:ext cx="7704856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82" y="2539008"/>
            <a:ext cx="6272270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283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2882</TotalTime>
  <Words>858</Words>
  <Application>Microsoft Office PowerPoint</Application>
  <PresentationFormat>On-screen Show (4:3)</PresentationFormat>
  <Paragraphs>243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Document</vt:lpstr>
      <vt:lpstr>XLIV SIMPOZIJUM POLJOPRIVREDNA TEHNIKA  Zlatibor 22.1.2018.   AKTUELNOSTI NA TRŽIŠTU POLJOPRIVREDNE  MEHANIZACIJE U SRBIJI</vt:lpstr>
      <vt:lpstr>PowerPoint Presentation</vt:lpstr>
      <vt:lpstr>Tržište poljoprivrednih mašina u Srbiji</vt:lpstr>
      <vt:lpstr>PowerPoint Presentation</vt:lpstr>
      <vt:lpstr>PowerPoint Presentation</vt:lpstr>
      <vt:lpstr>UVOZ NOVIH / POLOVNIH TRAKTORA  U PERIODU 2010.-2017. GODINE</vt:lpstr>
      <vt:lpstr>Pravci uvoza traktora</vt:lpstr>
      <vt:lpstr>UVOZ NOVIH / POLOVNIH KOMBAJNA  U PERIODU 2010.-2017. GODINE</vt:lpstr>
      <vt:lpstr>UVOZ NOVIH/POLOVNIH TELESKOPSKIH MANIPULATORA  U PERIODU 2010.-2017. GODINE</vt:lpstr>
      <vt:lpstr>Šta očekujemo u 2018?</vt:lpstr>
      <vt:lpstr>PowerPoint Presentation</vt:lpstr>
      <vt:lpstr>PowerPoint Presentation</vt:lpstr>
      <vt:lpstr>PowerPoint Presentation</vt:lpstr>
      <vt:lpstr>PowerPoint Presentation</vt:lpstr>
      <vt:lpstr>I dalje aktuelno...</vt:lpstr>
      <vt:lpstr>         www.ami-ns.org.rs</vt:lpstr>
      <vt:lpstr>Izvori :</vt:lpstr>
      <vt:lpstr>Hvala na pažnji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JUMTO 2016</dc:title>
  <dc:creator>win7</dc:creator>
  <cp:lastModifiedBy>Korisnik</cp:lastModifiedBy>
  <cp:revision>104</cp:revision>
  <cp:lastPrinted>2017-01-30T13:58:18Z</cp:lastPrinted>
  <dcterms:created xsi:type="dcterms:W3CDTF">2016-11-27T16:22:37Z</dcterms:created>
  <dcterms:modified xsi:type="dcterms:W3CDTF">2018-01-23T06:17:36Z</dcterms:modified>
</cp:coreProperties>
</file>